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ink/ink8.xml" ContentType="application/inkml+xml"/>
  <Override PartName="/ppt/notesSlides/notesSlide10.xml" ContentType="application/vnd.openxmlformats-officedocument.presentationml.notesSlide+xml"/>
  <Override PartName="/ppt/ink/ink9.xml" ContentType="application/inkml+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ink/ink1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ink/ink12.xml" ContentType="application/inkml+xml"/>
  <Override PartName="/ppt/notesSlides/notesSlide14.xml" ContentType="application/vnd.openxmlformats-officedocument.presentationml.notesSlide+xml"/>
  <Override PartName="/ppt/ink/ink13.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307" r:id="rId2"/>
    <p:sldId id="1904" r:id="rId3"/>
    <p:sldId id="1892" r:id="rId4"/>
    <p:sldId id="1915" r:id="rId5"/>
    <p:sldId id="1907" r:id="rId6"/>
    <p:sldId id="1919" r:id="rId7"/>
    <p:sldId id="1908" r:id="rId8"/>
    <p:sldId id="1920" r:id="rId9"/>
    <p:sldId id="1911" r:id="rId10"/>
    <p:sldId id="1912" r:id="rId11"/>
    <p:sldId id="1923" r:id="rId12"/>
    <p:sldId id="1921" r:id="rId13"/>
    <p:sldId id="1913" r:id="rId14"/>
    <p:sldId id="1922" r:id="rId15"/>
    <p:sldId id="1914" r:id="rId16"/>
    <p:sldId id="288" r:id="rId17"/>
  </p:sldIdLst>
  <p:sldSz cx="9144000" cy="5143500" type="screen16x9"/>
  <p:notesSz cx="6797675" cy="9926638"/>
  <p:embeddedFontLst>
    <p:embeddedFont>
      <p:font typeface="Arial Black" panose="020B0A04020102020204" pitchFamily="34" charset="0"/>
      <p:bold r:id="rId19"/>
    </p:embeddedFont>
    <p:embeddedFont>
      <p:font typeface="Roboto Black" panose="02000000000000000000" pitchFamily="2" charset="0"/>
      <p:bold r:id="rId20"/>
      <p:boldItalic r:id="rId21"/>
    </p:embeddedFont>
    <p:embeddedFont>
      <p:font typeface="微軟正黑體" panose="020B0604030504040204" pitchFamily="34" charset="-120"/>
      <p:regular r:id="rId22"/>
      <p:bold r:id="rId23"/>
    </p:embeddedFont>
    <p:embeddedFont>
      <p:font typeface="微軟正黑體" panose="020B0604030504040204" pitchFamily="34" charset="-12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46">
          <p15:clr>
            <a:srgbClr val="A4A3A4"/>
          </p15:clr>
        </p15:guide>
        <p15:guide id="2" pos="5431">
          <p15:clr>
            <a:srgbClr val="A4A3A4"/>
          </p15:clr>
        </p15:guide>
        <p15:guide id="3" orient="horz" pos="463">
          <p15:clr>
            <a:srgbClr val="A4A3A4"/>
          </p15:clr>
        </p15:guide>
        <p15:guide id="4" orient="horz" pos="2981">
          <p15:clr>
            <a:srgbClr val="A4A3A4"/>
          </p15:clr>
        </p15:guide>
        <p15:guide id="5" orient="horz" pos="70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gz2C6NcVcqGB3HfPS3Zc+AroFQ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161"/>
    <a:srgbClr val="E6E6E6"/>
    <a:srgbClr val="CCFFFF"/>
    <a:srgbClr val="000000"/>
    <a:srgbClr val="FF1E9A"/>
    <a:srgbClr val="F4FBFD"/>
    <a:srgbClr val="7B1FA5"/>
    <a:srgbClr val="EB5D01"/>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83609" autoAdjust="0"/>
  </p:normalViewPr>
  <p:slideViewPr>
    <p:cSldViewPr snapToGrid="0">
      <p:cViewPr varScale="1">
        <p:scale>
          <a:sx n="82" d="100"/>
          <a:sy n="82" d="100"/>
        </p:scale>
        <p:origin x="96" y="666"/>
      </p:cViewPr>
      <p:guideLst>
        <p:guide pos="346"/>
        <p:guide pos="5431"/>
        <p:guide orient="horz" pos="463"/>
        <p:guide orient="horz" pos="2981"/>
        <p:guide orient="horz" pos="70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72"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3.fntdata"/><Relationship Id="rId76"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7963;&#38913;&#31807;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dirty="0"/>
              <a:t>E-commerce Sales Revenue (thousands</a:t>
            </a:r>
            <a:r>
              <a:rPr lang="en-US" altLang="zh-TW" baseline="0" dirty="0"/>
              <a:t> dollar</a:t>
            </a:r>
            <a:r>
              <a:rPr lang="en-US" altLang="zh-TW"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工作表1!$B$2</c:f>
              <c:strCache>
                <c:ptCount val="1"/>
                <c:pt idx="0">
                  <c:v>網路銷售金額 (千元)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工作表1!$A$3:$A$7</c:f>
              <c:strCache>
                <c:ptCount val="5"/>
                <c:pt idx="0">
                  <c:v>108年</c:v>
                </c:pt>
                <c:pt idx="1">
                  <c:v>109年</c:v>
                </c:pt>
                <c:pt idx="2">
                  <c:v>110年</c:v>
                </c:pt>
                <c:pt idx="3">
                  <c:v>111年</c:v>
                </c:pt>
                <c:pt idx="4">
                  <c:v>112年</c:v>
                </c:pt>
              </c:strCache>
            </c:strRef>
          </c:cat>
          <c:val>
            <c:numRef>
              <c:f>工作表1!$B$3:$B$7</c:f>
              <c:numCache>
                <c:formatCode>#,##0</c:formatCode>
                <c:ptCount val="5"/>
                <c:pt idx="0">
                  <c:v>335565569</c:v>
                </c:pt>
                <c:pt idx="1">
                  <c:v>439283893</c:v>
                </c:pt>
                <c:pt idx="2">
                  <c:v>555705155</c:v>
                </c:pt>
                <c:pt idx="3">
                  <c:v>620254760</c:v>
                </c:pt>
                <c:pt idx="4">
                  <c:v>636443059</c:v>
                </c:pt>
              </c:numCache>
            </c:numRef>
          </c:val>
          <c:extLst>
            <c:ext xmlns:c16="http://schemas.microsoft.com/office/drawing/2014/chart" uri="{C3380CC4-5D6E-409C-BE32-E72D297353CC}">
              <c16:uniqueId val="{00000000-A2D3-4A22-A97E-D23C27474A41}"/>
            </c:ext>
          </c:extLst>
        </c:ser>
        <c:dLbls>
          <c:showLegendKey val="0"/>
          <c:showVal val="0"/>
          <c:showCatName val="0"/>
          <c:showSerName val="0"/>
          <c:showPercent val="0"/>
          <c:showBubbleSize val="0"/>
        </c:dLbls>
        <c:gapWidth val="219"/>
        <c:overlap val="-27"/>
        <c:axId val="657945416"/>
        <c:axId val="657946856"/>
      </c:barChart>
      <c:catAx>
        <c:axId val="65794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57946856"/>
        <c:crosses val="autoZero"/>
        <c:auto val="1"/>
        <c:lblAlgn val="ctr"/>
        <c:lblOffset val="100"/>
        <c:noMultiLvlLbl val="0"/>
      </c:catAx>
      <c:valAx>
        <c:axId val="657946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57945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800" dirty="0"/>
              <a:t>2024</a:t>
            </a:r>
            <a:r>
              <a:rPr lang="en-US" altLang="zh-TW" sz="1800" baseline="0" dirty="0"/>
              <a:t> 1-9 Revenue </a:t>
            </a:r>
            <a:endParaRPr lang="zh-TW" altLang="en-US" sz="1800" dirty="0"/>
          </a:p>
        </c:rich>
      </c:tx>
      <c:layout>
        <c:manualLayout>
          <c:xMode val="edge"/>
          <c:yMode val="edge"/>
          <c:x val="0.36674176244494405"/>
          <c:y val="3.395500400508629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lineChart>
        <c:grouping val="standard"/>
        <c:varyColors val="0"/>
        <c:ser>
          <c:idx val="0"/>
          <c:order val="0"/>
          <c:tx>
            <c:strRef>
              <c:f>工作表1!$A$6</c:f>
              <c:strCache>
                <c:ptCount val="1"/>
                <c:pt idx="0">
                  <c:v>商品銷售</c:v>
                </c:pt>
              </c:strCache>
            </c:strRef>
          </c:tx>
          <c:spPr>
            <a:ln w="28575" cap="rnd">
              <a:solidFill>
                <a:schemeClr val="accent1"/>
              </a:solidFill>
              <a:round/>
            </a:ln>
            <a:effectLst/>
          </c:spPr>
          <c:marker>
            <c:symbol val="none"/>
          </c:marker>
          <c:dLbls>
            <c:dLbl>
              <c:idx val="1"/>
              <c:layout>
                <c:manualLayout>
                  <c:x val="0"/>
                  <c:y val="-5.3333333333333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29-4DD9-B92E-BED91A4358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工作表1!$B$5:$D$5</c:f>
              <c:strCache>
                <c:ptCount val="3"/>
                <c:pt idx="0">
                  <c:v>Q1</c:v>
                </c:pt>
                <c:pt idx="1">
                  <c:v>Q2</c:v>
                </c:pt>
                <c:pt idx="2">
                  <c:v>Q3</c:v>
                </c:pt>
              </c:strCache>
            </c:strRef>
          </c:cat>
          <c:val>
            <c:numRef>
              <c:f>工作表1!$B$6:$D$6</c:f>
              <c:numCache>
                <c:formatCode>_-* #,##0_-;\-* #,##0_-;_-* "-"??_-;_-@_-</c:formatCode>
                <c:ptCount val="3"/>
                <c:pt idx="0">
                  <c:v>10648</c:v>
                </c:pt>
                <c:pt idx="1">
                  <c:v>2293</c:v>
                </c:pt>
                <c:pt idx="2">
                  <c:v>2957</c:v>
                </c:pt>
              </c:numCache>
            </c:numRef>
          </c:val>
          <c:smooth val="0"/>
          <c:extLst>
            <c:ext xmlns:c16="http://schemas.microsoft.com/office/drawing/2014/chart" uri="{C3380CC4-5D6E-409C-BE32-E72D297353CC}">
              <c16:uniqueId val="{00000001-0029-4DD9-B92E-BED91A435850}"/>
            </c:ext>
          </c:extLst>
        </c:ser>
        <c:ser>
          <c:idx val="1"/>
          <c:order val="1"/>
          <c:tx>
            <c:strRef>
              <c:f>工作表1!$A$7</c:f>
              <c:strCache>
                <c:ptCount val="1"/>
                <c:pt idx="0">
                  <c:v>勞務服務</c:v>
                </c:pt>
              </c:strCache>
            </c:strRef>
          </c:tx>
          <c:spPr>
            <a:ln w="28575" cap="rnd">
              <a:solidFill>
                <a:schemeClr val="accent2"/>
              </a:solidFill>
              <a:round/>
            </a:ln>
            <a:effectLst/>
          </c:spPr>
          <c:marker>
            <c:symbol val="none"/>
          </c:marker>
          <c:dLbls>
            <c:dLbl>
              <c:idx val="0"/>
              <c:layout>
                <c:manualLayout>
                  <c:x val="-4.0370206348847978E-17"/>
                  <c:y val="4.5714285714285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29-4DD9-B92E-BED91A435850}"/>
                </c:ext>
              </c:extLst>
            </c:dLbl>
            <c:dLbl>
              <c:idx val="1"/>
              <c:layout>
                <c:manualLayout>
                  <c:x val="-8.8081467728545401E-3"/>
                  <c:y val="-5.7142857142857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29-4DD9-B92E-BED91A4358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工作表1!$B$5:$D$5</c:f>
              <c:strCache>
                <c:ptCount val="3"/>
                <c:pt idx="0">
                  <c:v>Q1</c:v>
                </c:pt>
                <c:pt idx="1">
                  <c:v>Q2</c:v>
                </c:pt>
                <c:pt idx="2">
                  <c:v>Q3</c:v>
                </c:pt>
              </c:strCache>
            </c:strRef>
          </c:cat>
          <c:val>
            <c:numRef>
              <c:f>工作表1!$B$7:$D$7</c:f>
              <c:numCache>
                <c:formatCode>_-* #,##0_-;\-* #,##0_-;_-* "-"??_-;_-@_-</c:formatCode>
                <c:ptCount val="3"/>
                <c:pt idx="0">
                  <c:v>7965</c:v>
                </c:pt>
                <c:pt idx="1">
                  <c:v>8486</c:v>
                </c:pt>
                <c:pt idx="2">
                  <c:v>7753</c:v>
                </c:pt>
              </c:numCache>
            </c:numRef>
          </c:val>
          <c:smooth val="0"/>
          <c:extLst>
            <c:ext xmlns:c16="http://schemas.microsoft.com/office/drawing/2014/chart" uri="{C3380CC4-5D6E-409C-BE32-E72D297353CC}">
              <c16:uniqueId val="{00000004-0029-4DD9-B92E-BED91A435850}"/>
            </c:ext>
          </c:extLst>
        </c:ser>
        <c:dLbls>
          <c:showLegendKey val="0"/>
          <c:showVal val="0"/>
          <c:showCatName val="0"/>
          <c:showSerName val="0"/>
          <c:showPercent val="0"/>
          <c:showBubbleSize val="0"/>
        </c:dLbls>
        <c:smooth val="0"/>
        <c:axId val="1053366856"/>
        <c:axId val="1053367216"/>
      </c:lineChart>
      <c:catAx>
        <c:axId val="105336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53367216"/>
        <c:crosses val="autoZero"/>
        <c:auto val="1"/>
        <c:lblAlgn val="ctr"/>
        <c:lblOffset val="100"/>
        <c:noMultiLvlLbl val="0"/>
      </c:catAx>
      <c:valAx>
        <c:axId val="105336721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5336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91A8A-D30E-4ED9-9431-5DDBA74A34F8}"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zh-TW" altLang="en-US"/>
        </a:p>
      </dgm:t>
    </dgm:pt>
    <dgm:pt modelId="{52F2F2E3-D602-4FB1-B782-928F51E6BAE5}">
      <dgm:prSet phldrT="[文字]"/>
      <dgm:spPr/>
      <dgm:t>
        <a:bodyPr/>
        <a:lstStyle/>
        <a:p>
          <a:r>
            <a:rPr lang="en-US" altLang="en-US" dirty="0"/>
            <a:t>
Brand Revamp</a:t>
          </a:r>
          <a:endParaRPr lang="zh-TW" altLang="en-US" dirty="0"/>
        </a:p>
      </dgm:t>
    </dgm:pt>
    <dgm:pt modelId="{12F28739-586F-45D0-A5C3-CF456FACDC04}" type="parTrans" cxnId="{DE7631FE-7E16-4BE6-BA2F-D3D802031162}">
      <dgm:prSet/>
      <dgm:spPr/>
      <dgm:t>
        <a:bodyPr/>
        <a:lstStyle/>
        <a:p>
          <a:endParaRPr lang="zh-TW" altLang="en-US"/>
        </a:p>
      </dgm:t>
    </dgm:pt>
    <dgm:pt modelId="{9EFEF2F7-0645-4B7E-A623-26B111A10C7E}" type="sibTrans" cxnId="{DE7631FE-7E16-4BE6-BA2F-D3D802031162}">
      <dgm:prSet/>
      <dgm:spPr/>
      <dgm:t>
        <a:bodyPr/>
        <a:lstStyle/>
        <a:p>
          <a:endParaRPr lang="zh-TW" altLang="en-US"/>
        </a:p>
      </dgm:t>
    </dgm:pt>
    <dgm:pt modelId="{5B8134BC-9878-4758-B5D3-8F53005D4418}">
      <dgm:prSet phldrT="[文字]"/>
      <dgm:spPr>
        <a:solidFill>
          <a:srgbClr val="ED6161"/>
        </a:solidFill>
      </dgm:spPr>
      <dgm:t>
        <a:bodyPr/>
        <a:lstStyle/>
        <a:p>
          <a:r>
            <a:rPr lang="en-US" altLang="en-US" dirty="0"/>
            <a:t>Product Development</a:t>
          </a:r>
          <a:endParaRPr lang="zh-TW" altLang="en-US" dirty="0"/>
        </a:p>
      </dgm:t>
    </dgm:pt>
    <dgm:pt modelId="{E987D4F4-B9E1-44DD-BC81-588AC51F039A}" type="parTrans" cxnId="{71D35DFC-0B00-4DF0-B707-BF24A2E8F611}">
      <dgm:prSet/>
      <dgm:spPr/>
      <dgm:t>
        <a:bodyPr/>
        <a:lstStyle/>
        <a:p>
          <a:endParaRPr lang="zh-TW" altLang="en-US"/>
        </a:p>
      </dgm:t>
    </dgm:pt>
    <dgm:pt modelId="{4A38E7A9-C674-4811-A69A-45B91A443291}" type="sibTrans" cxnId="{71D35DFC-0B00-4DF0-B707-BF24A2E8F611}">
      <dgm:prSet/>
      <dgm:spPr/>
      <dgm:t>
        <a:bodyPr/>
        <a:lstStyle/>
        <a:p>
          <a:endParaRPr lang="zh-TW" altLang="en-US"/>
        </a:p>
      </dgm:t>
    </dgm:pt>
    <dgm:pt modelId="{C0B27F88-3A36-42EC-AE5B-8CD7494A2FC3}">
      <dgm:prSet phldrT="[文字]"/>
      <dgm:spPr>
        <a:solidFill>
          <a:srgbClr val="FFC000"/>
        </a:solidFill>
      </dgm:spPr>
      <dgm:t>
        <a:bodyPr/>
        <a:lstStyle/>
        <a:p>
          <a:r>
            <a:rPr lang="en-US" altLang="en-US" dirty="0"/>
            <a:t>Strategic Alliances</a:t>
          </a:r>
          <a:endParaRPr lang="zh-TW" altLang="en-US" dirty="0"/>
        </a:p>
      </dgm:t>
    </dgm:pt>
    <dgm:pt modelId="{1683B358-A7CE-45C5-9752-B5373F336448}" type="parTrans" cxnId="{9946E410-BC1A-4C58-AA4A-DE162FFFDF57}">
      <dgm:prSet/>
      <dgm:spPr/>
      <dgm:t>
        <a:bodyPr/>
        <a:lstStyle/>
        <a:p>
          <a:endParaRPr lang="zh-TW" altLang="en-US"/>
        </a:p>
      </dgm:t>
    </dgm:pt>
    <dgm:pt modelId="{7AD64AC3-3107-409D-B0FF-7A7C07DD2626}" type="sibTrans" cxnId="{9946E410-BC1A-4C58-AA4A-DE162FFFDF57}">
      <dgm:prSet/>
      <dgm:spPr/>
      <dgm:t>
        <a:bodyPr/>
        <a:lstStyle/>
        <a:p>
          <a:endParaRPr lang="zh-TW" altLang="en-US"/>
        </a:p>
      </dgm:t>
    </dgm:pt>
    <dgm:pt modelId="{2B2E4382-F012-462F-9269-C46EEB605701}">
      <dgm:prSet phldrT="[文字]"/>
      <dgm:spPr>
        <a:solidFill>
          <a:schemeClr val="accent1">
            <a:lumMod val="60000"/>
            <a:lumOff val="40000"/>
          </a:schemeClr>
        </a:solidFill>
      </dgm:spPr>
      <dgm:t>
        <a:bodyPr/>
        <a:lstStyle/>
        <a:p>
          <a:r>
            <a:rPr lang="en-US" altLang="en-US" dirty="0"/>
            <a:t>Logistics Upgrades</a:t>
          </a:r>
          <a:endParaRPr lang="zh-TW" altLang="en-US" dirty="0"/>
        </a:p>
      </dgm:t>
    </dgm:pt>
    <dgm:pt modelId="{10679547-1F23-424E-8BEB-B3C0F0DDA849}" type="parTrans" cxnId="{994D7C05-8626-421C-802D-A27F8B9DD552}">
      <dgm:prSet/>
      <dgm:spPr/>
      <dgm:t>
        <a:bodyPr/>
        <a:lstStyle/>
        <a:p>
          <a:endParaRPr lang="zh-TW" altLang="en-US"/>
        </a:p>
      </dgm:t>
    </dgm:pt>
    <dgm:pt modelId="{CE30DC84-788C-4A66-933C-53F333D62F26}" type="sibTrans" cxnId="{994D7C05-8626-421C-802D-A27F8B9DD552}">
      <dgm:prSet/>
      <dgm:spPr/>
      <dgm:t>
        <a:bodyPr/>
        <a:lstStyle/>
        <a:p>
          <a:endParaRPr lang="zh-TW" altLang="en-US"/>
        </a:p>
      </dgm:t>
    </dgm:pt>
    <dgm:pt modelId="{E0DC08A8-EAEE-4E24-A6D9-DCBDBB5BA3F6}" type="pres">
      <dgm:prSet presAssocID="{7BF91A8A-D30E-4ED9-9431-5DDBA74A34F8}" presName="matrix" presStyleCnt="0">
        <dgm:presLayoutVars>
          <dgm:chMax val="1"/>
          <dgm:dir/>
          <dgm:resizeHandles val="exact"/>
        </dgm:presLayoutVars>
      </dgm:prSet>
      <dgm:spPr/>
    </dgm:pt>
    <dgm:pt modelId="{6C2DD333-BCE0-4BCE-A8AD-0A8DCE052362}" type="pres">
      <dgm:prSet presAssocID="{7BF91A8A-D30E-4ED9-9431-5DDBA74A34F8}" presName="axisShape" presStyleLbl="bgShp" presStyleIdx="0" presStyleCnt="1"/>
      <dgm:spPr/>
    </dgm:pt>
    <dgm:pt modelId="{43CE01A8-8726-4DF4-A0CD-7B4B11A181BE}" type="pres">
      <dgm:prSet presAssocID="{7BF91A8A-D30E-4ED9-9431-5DDBA74A34F8}" presName="rect1" presStyleLbl="node1" presStyleIdx="0" presStyleCnt="4">
        <dgm:presLayoutVars>
          <dgm:chMax val="0"/>
          <dgm:chPref val="0"/>
          <dgm:bulletEnabled val="1"/>
        </dgm:presLayoutVars>
      </dgm:prSet>
      <dgm:spPr/>
    </dgm:pt>
    <dgm:pt modelId="{FB0FE3DB-0BC8-48C8-9589-45BBAF9802AA}" type="pres">
      <dgm:prSet presAssocID="{7BF91A8A-D30E-4ED9-9431-5DDBA74A34F8}" presName="rect2" presStyleLbl="node1" presStyleIdx="1" presStyleCnt="4">
        <dgm:presLayoutVars>
          <dgm:chMax val="0"/>
          <dgm:chPref val="0"/>
          <dgm:bulletEnabled val="1"/>
        </dgm:presLayoutVars>
      </dgm:prSet>
      <dgm:spPr/>
    </dgm:pt>
    <dgm:pt modelId="{08BB6D84-4B04-4534-AEC7-A3C3A5159943}" type="pres">
      <dgm:prSet presAssocID="{7BF91A8A-D30E-4ED9-9431-5DDBA74A34F8}" presName="rect3" presStyleLbl="node1" presStyleIdx="2" presStyleCnt="4">
        <dgm:presLayoutVars>
          <dgm:chMax val="0"/>
          <dgm:chPref val="0"/>
          <dgm:bulletEnabled val="1"/>
        </dgm:presLayoutVars>
      </dgm:prSet>
      <dgm:spPr/>
    </dgm:pt>
    <dgm:pt modelId="{9AF92632-C1FC-4DC0-B707-18E3D745AFC3}" type="pres">
      <dgm:prSet presAssocID="{7BF91A8A-D30E-4ED9-9431-5DDBA74A34F8}" presName="rect4" presStyleLbl="node1" presStyleIdx="3" presStyleCnt="4">
        <dgm:presLayoutVars>
          <dgm:chMax val="0"/>
          <dgm:chPref val="0"/>
          <dgm:bulletEnabled val="1"/>
        </dgm:presLayoutVars>
      </dgm:prSet>
      <dgm:spPr/>
    </dgm:pt>
  </dgm:ptLst>
  <dgm:cxnLst>
    <dgm:cxn modelId="{994D7C05-8626-421C-802D-A27F8B9DD552}" srcId="{7BF91A8A-D30E-4ED9-9431-5DDBA74A34F8}" destId="{2B2E4382-F012-462F-9269-C46EEB605701}" srcOrd="3" destOrd="0" parTransId="{10679547-1F23-424E-8BEB-B3C0F0DDA849}" sibTransId="{CE30DC84-788C-4A66-933C-53F333D62F26}"/>
    <dgm:cxn modelId="{9946E410-BC1A-4C58-AA4A-DE162FFFDF57}" srcId="{7BF91A8A-D30E-4ED9-9431-5DDBA74A34F8}" destId="{C0B27F88-3A36-42EC-AE5B-8CD7494A2FC3}" srcOrd="2" destOrd="0" parTransId="{1683B358-A7CE-45C5-9752-B5373F336448}" sibTransId="{7AD64AC3-3107-409D-B0FF-7A7C07DD2626}"/>
    <dgm:cxn modelId="{5BDD1B25-6271-4B4D-89BD-743B5F4C093F}" type="presOf" srcId="{5B8134BC-9878-4758-B5D3-8F53005D4418}" destId="{FB0FE3DB-0BC8-48C8-9589-45BBAF9802AA}" srcOrd="0" destOrd="0" presId="urn:microsoft.com/office/officeart/2005/8/layout/matrix2"/>
    <dgm:cxn modelId="{F8AAD574-8DD4-48CE-B4F5-E0C1A34C39BA}" type="presOf" srcId="{C0B27F88-3A36-42EC-AE5B-8CD7494A2FC3}" destId="{08BB6D84-4B04-4534-AEC7-A3C3A5159943}" srcOrd="0" destOrd="0" presId="urn:microsoft.com/office/officeart/2005/8/layout/matrix2"/>
    <dgm:cxn modelId="{82F4F4B7-1EC1-46DC-B71A-787C024B7986}" type="presOf" srcId="{52F2F2E3-D602-4FB1-B782-928F51E6BAE5}" destId="{43CE01A8-8726-4DF4-A0CD-7B4B11A181BE}" srcOrd="0" destOrd="0" presId="urn:microsoft.com/office/officeart/2005/8/layout/matrix2"/>
    <dgm:cxn modelId="{6B45D7BC-2D65-49E8-97AB-036B20486B30}" type="presOf" srcId="{2B2E4382-F012-462F-9269-C46EEB605701}" destId="{9AF92632-C1FC-4DC0-B707-18E3D745AFC3}" srcOrd="0" destOrd="0" presId="urn:microsoft.com/office/officeart/2005/8/layout/matrix2"/>
    <dgm:cxn modelId="{C6832CC0-0107-4AD0-8D51-EEAEDCC7FD30}" type="presOf" srcId="{7BF91A8A-D30E-4ED9-9431-5DDBA74A34F8}" destId="{E0DC08A8-EAEE-4E24-A6D9-DCBDBB5BA3F6}" srcOrd="0" destOrd="0" presId="urn:microsoft.com/office/officeart/2005/8/layout/matrix2"/>
    <dgm:cxn modelId="{71D35DFC-0B00-4DF0-B707-BF24A2E8F611}" srcId="{7BF91A8A-D30E-4ED9-9431-5DDBA74A34F8}" destId="{5B8134BC-9878-4758-B5D3-8F53005D4418}" srcOrd="1" destOrd="0" parTransId="{E987D4F4-B9E1-44DD-BC81-588AC51F039A}" sibTransId="{4A38E7A9-C674-4811-A69A-45B91A443291}"/>
    <dgm:cxn modelId="{DE7631FE-7E16-4BE6-BA2F-D3D802031162}" srcId="{7BF91A8A-D30E-4ED9-9431-5DDBA74A34F8}" destId="{52F2F2E3-D602-4FB1-B782-928F51E6BAE5}" srcOrd="0" destOrd="0" parTransId="{12F28739-586F-45D0-A5C3-CF456FACDC04}" sibTransId="{9EFEF2F7-0645-4B7E-A623-26B111A10C7E}"/>
    <dgm:cxn modelId="{DF13A865-26F6-4055-82F5-A5EE2E7CF0D8}" type="presParOf" srcId="{E0DC08A8-EAEE-4E24-A6D9-DCBDBB5BA3F6}" destId="{6C2DD333-BCE0-4BCE-A8AD-0A8DCE052362}" srcOrd="0" destOrd="0" presId="urn:microsoft.com/office/officeart/2005/8/layout/matrix2"/>
    <dgm:cxn modelId="{E03BBACB-8E7F-4764-9BFC-BD9690E446F4}" type="presParOf" srcId="{E0DC08A8-EAEE-4E24-A6D9-DCBDBB5BA3F6}" destId="{43CE01A8-8726-4DF4-A0CD-7B4B11A181BE}" srcOrd="1" destOrd="0" presId="urn:microsoft.com/office/officeart/2005/8/layout/matrix2"/>
    <dgm:cxn modelId="{41F2A31F-14D1-4B55-A520-428F614F9818}" type="presParOf" srcId="{E0DC08A8-EAEE-4E24-A6D9-DCBDBB5BA3F6}" destId="{FB0FE3DB-0BC8-48C8-9589-45BBAF9802AA}" srcOrd="2" destOrd="0" presId="urn:microsoft.com/office/officeart/2005/8/layout/matrix2"/>
    <dgm:cxn modelId="{9DA3BD3E-7717-4D5F-8B74-B00F9F5CB7A4}" type="presParOf" srcId="{E0DC08A8-EAEE-4E24-A6D9-DCBDBB5BA3F6}" destId="{08BB6D84-4B04-4534-AEC7-A3C3A5159943}" srcOrd="3" destOrd="0" presId="urn:microsoft.com/office/officeart/2005/8/layout/matrix2"/>
    <dgm:cxn modelId="{47A6F124-B06B-473B-8D27-F83837A9B3DC}" type="presParOf" srcId="{E0DC08A8-EAEE-4E24-A6D9-DCBDBB5BA3F6}" destId="{9AF92632-C1FC-4DC0-B707-18E3D745AFC3}" srcOrd="4" destOrd="0" presId="urn:microsoft.com/office/officeart/2005/8/layout/matrix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DD333-BCE0-4BCE-A8AD-0A8DCE052362}">
      <dsp:nvSpPr>
        <dsp:cNvPr id="0" name=""/>
        <dsp:cNvSpPr/>
      </dsp:nvSpPr>
      <dsp:spPr>
        <a:xfrm>
          <a:off x="1016000" y="0"/>
          <a:ext cx="4064000" cy="4064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E01A8-8726-4DF4-A0CD-7B4B11A181BE}">
      <dsp:nvSpPr>
        <dsp:cNvPr id="0" name=""/>
        <dsp:cNvSpPr/>
      </dsp:nvSpPr>
      <dsp:spPr>
        <a:xfrm>
          <a:off x="1280160" y="264160"/>
          <a:ext cx="1625600"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
Brand Revamp</a:t>
          </a:r>
          <a:endParaRPr lang="zh-TW" altLang="en-US" sz="1700" kern="1200" dirty="0"/>
        </a:p>
      </dsp:txBody>
      <dsp:txXfrm>
        <a:off x="1359515" y="343515"/>
        <a:ext cx="1466890" cy="1466890"/>
      </dsp:txXfrm>
    </dsp:sp>
    <dsp:sp modelId="{FB0FE3DB-0BC8-48C8-9589-45BBAF9802AA}">
      <dsp:nvSpPr>
        <dsp:cNvPr id="0" name=""/>
        <dsp:cNvSpPr/>
      </dsp:nvSpPr>
      <dsp:spPr>
        <a:xfrm>
          <a:off x="3190240" y="264160"/>
          <a:ext cx="1625600" cy="1625600"/>
        </a:xfrm>
        <a:prstGeom prst="roundRect">
          <a:avLst/>
        </a:prstGeom>
        <a:solidFill>
          <a:srgbClr val="ED61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Product Development</a:t>
          </a:r>
          <a:endParaRPr lang="zh-TW" altLang="en-US" sz="1700" kern="1200" dirty="0"/>
        </a:p>
      </dsp:txBody>
      <dsp:txXfrm>
        <a:off x="3269595" y="343515"/>
        <a:ext cx="1466890" cy="1466890"/>
      </dsp:txXfrm>
    </dsp:sp>
    <dsp:sp modelId="{08BB6D84-4B04-4534-AEC7-A3C3A5159943}">
      <dsp:nvSpPr>
        <dsp:cNvPr id="0" name=""/>
        <dsp:cNvSpPr/>
      </dsp:nvSpPr>
      <dsp:spPr>
        <a:xfrm>
          <a:off x="1280160" y="2174240"/>
          <a:ext cx="1625600" cy="16256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Strategic Alliances</a:t>
          </a:r>
          <a:endParaRPr lang="zh-TW" altLang="en-US" sz="1700" kern="1200" dirty="0"/>
        </a:p>
      </dsp:txBody>
      <dsp:txXfrm>
        <a:off x="1359515" y="2253595"/>
        <a:ext cx="1466890" cy="1466890"/>
      </dsp:txXfrm>
    </dsp:sp>
    <dsp:sp modelId="{9AF92632-C1FC-4DC0-B707-18E3D745AFC3}">
      <dsp:nvSpPr>
        <dsp:cNvPr id="0" name=""/>
        <dsp:cNvSpPr/>
      </dsp:nvSpPr>
      <dsp:spPr>
        <a:xfrm>
          <a:off x="3190240" y="2174240"/>
          <a:ext cx="1625600" cy="162560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Logistics Upgrades</a:t>
          </a:r>
          <a:endParaRPr lang="zh-TW" altLang="en-US" sz="17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3:22:41.9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50445"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2" y="9428585"/>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50445"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2163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0F5E2-6965-4B3A-E676-53C9F214D1D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A597B49-E6D7-D9C1-688E-C3FEA726C8A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43B4436-26C0-AA8E-2BC4-5E52E8CAB070}"/>
              </a:ext>
            </a:extLst>
          </p:cNvPr>
          <p:cNvSpPr>
            <a:spLocks noGrp="1"/>
          </p:cNvSpPr>
          <p:nvPr>
            <p:ph type="body" idx="1"/>
          </p:nvPr>
        </p:nvSpPr>
        <p:spPr/>
        <p:txBody>
          <a:bodyPr/>
          <a:lstStyle/>
          <a:p>
            <a:r>
              <a:rPr lang="zh-TW" altLang="en-US" dirty="0"/>
              <a:t>新零售明年減資</a:t>
            </a:r>
            <a:r>
              <a:rPr lang="en-US" altLang="zh-TW" dirty="0"/>
              <a:t>-</a:t>
            </a:r>
            <a:r>
              <a:rPr lang="zh-TW" altLang="en-US" dirty="0"/>
              <a:t>安排</a:t>
            </a:r>
            <a:r>
              <a:rPr lang="en-US" altLang="zh-TW" dirty="0"/>
              <a:t>(</a:t>
            </a:r>
            <a:r>
              <a:rPr lang="zh-TW" altLang="en-US" dirty="0"/>
              <a:t>等明年財報出爐</a:t>
            </a:r>
            <a:r>
              <a:rPr lang="en-US" altLang="zh-TW"/>
              <a:t>)</a:t>
            </a:r>
          </a:p>
          <a:p>
            <a:endParaRPr lang="zh-TW" altLang="en-US" dirty="0"/>
          </a:p>
        </p:txBody>
      </p:sp>
      <p:sp>
        <p:nvSpPr>
          <p:cNvPr id="4" name="投影片編號版面配置區 3">
            <a:extLst>
              <a:ext uri="{FF2B5EF4-FFF2-40B4-BE49-F238E27FC236}">
                <a16:creationId xmlns:a16="http://schemas.microsoft.com/office/drawing/2014/main" id="{98616E1C-9E0B-088C-F0AB-06006B96DDD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2</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472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6365-619B-511D-7603-D124A6E2E46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A4A0E12-41FD-7245-A39E-13CB0A5D6D8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A21B167-CBE4-6DCB-1E13-F4F8E859101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C93D79A-D2F3-3773-E374-B87D26CF661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11</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212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B3BB1-A33D-5269-1A5F-BF6D64CEB7A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78E6072-B10F-B155-22AC-B020B5AE251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4E8D043-B562-F1FE-2376-B891C3CC5DBA}"/>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E0181A9D-4664-C033-0369-79F1CE49706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12</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432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06B4-9ADC-EE94-9243-5EAFD67AD8B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F7C3520-E4ED-0A65-ECE9-6CAD9EA9FAD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4A2875E-0B16-5C2D-4E74-36B8205FA097}"/>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4000D72-10BD-9BED-1084-DE225189032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13</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180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ACCD3-4CEF-254F-F003-522E904448D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8671888-2E2A-C061-256A-A64FBE95D27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75BD919-D905-962B-5D78-31D1287DB9C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1FAD3C73-4210-B251-1796-19AA802FD0F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14</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879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28210-949A-FCF6-5AD0-FA02575388B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797DFAE-7D32-5D4C-F144-15DBCE59479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BAA0E80-DD3D-EA4A-4747-4D012D8D76E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D89ACAE-A3D7-05B9-8C57-A0F89ACB378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15</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848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3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1" name="Google Shape;911;p3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84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D97E0-282E-C77F-561C-FB94CE2B443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EECDF15-EA2E-1AB9-65A4-1403E6162C4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CB06B7F-BCE9-B79B-ECCA-DDF68D22F144}"/>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F344905-D99F-6976-8FA0-775743941C8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987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D6763-7D4F-8950-EF89-872B9D24092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5B5EB78-2A2C-3337-78CC-7E178DBEC0C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8E01602-6173-0C36-547A-920D9E37531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1AC639E9-29B6-124F-279B-1A57A239B5C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812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C70C8-BF53-6652-A618-C27240483AD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08BCBE7-67EC-1664-7517-6224022E416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E137A27-ADAA-ED37-C5EC-BDC229EEA09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06408ACC-C2AB-1EEE-0E57-4423E74FBBB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748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F08B8-0C46-84D6-860F-2007B18FF4A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4362DAA-51ED-9E30-7C87-FB0E29D8198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C2A2EC0-25EB-1003-E632-29ACEDCBDA1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08A150B-603F-8994-F4EC-8086EFC5DC7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6</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453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F1FD-2CCF-943E-4551-B012044366C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5D26F2D-CE1B-3C79-A1FC-6CE7CBAA551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190B0B1-78A1-EDB0-F7FE-CC4153768E7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6FD614A-0DBD-44DD-7B76-13F7904AA0C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7</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93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F81E4-315C-57BA-1A72-AAE96E824EA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6E25CDE-DCCD-3508-F370-EF5B0371EC6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B639D6A-3000-5A2D-A15B-3622DF9FFAE3}"/>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259F418-A887-7C36-5E29-C5089B7D644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8</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470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CB98-12EC-537F-68C9-945418CC416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C042207-E1CE-09A9-DD55-687BBDFCB65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9B760DA-A171-6219-54BA-C0EFE873C99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05A6B2BB-CB63-C62A-14A9-DFB36103D0A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9</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844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06966-C5D7-3517-3197-4D127845790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6391F6C-B58B-709B-98DA-D23ED024CA8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2EF83B2-BB7E-14C1-D124-60FCB14A29A3}"/>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EA6D0122-CCD9-107D-7B06-88DE85DC0B4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10</a:t>
            </a:fld>
            <a:endParaRPr lang="zh-TW"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0379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7" name="Google Shape;17;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8" name="Google Shape;1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0_自訂版面配置">
    <p:spTree>
      <p:nvGrpSpPr>
        <p:cNvPr id="1" name=""/>
        <p:cNvGrpSpPr/>
        <p:nvPr/>
      </p:nvGrpSpPr>
      <p:grpSpPr>
        <a:xfrm>
          <a:off x="0" y="0"/>
          <a:ext cx="0" cy="0"/>
          <a:chOff x="0" y="0"/>
          <a:chExt cx="0" cy="0"/>
        </a:xfrm>
      </p:grpSpPr>
      <p:sp>
        <p:nvSpPr>
          <p:cNvPr id="19" name="Rectangle 32">
            <a:extLst>
              <a:ext uri="{FF2B5EF4-FFF2-40B4-BE49-F238E27FC236}">
                <a16:creationId xmlns:a16="http://schemas.microsoft.com/office/drawing/2014/main" id="{6A85DC1F-2839-85BE-B301-F51C231426EE}"/>
              </a:ext>
            </a:extLst>
          </p:cNvPr>
          <p:cNvSpPr/>
          <p:nvPr userDrawn="1"/>
        </p:nvSpPr>
        <p:spPr>
          <a:xfrm>
            <a:off x="0" y="4910119"/>
            <a:ext cx="9144000" cy="234000"/>
          </a:xfrm>
          <a:prstGeom prst="rect">
            <a:avLst/>
          </a:prstGeom>
          <a:gradFill>
            <a:gsLst>
              <a:gs pos="0">
                <a:srgbClr val="0095C2"/>
              </a:gs>
              <a:gs pos="100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a:p>
        </p:txBody>
      </p:sp>
      <p:sp>
        <p:nvSpPr>
          <p:cNvPr id="5" name="標題 1">
            <a:extLst>
              <a:ext uri="{FF2B5EF4-FFF2-40B4-BE49-F238E27FC236}">
                <a16:creationId xmlns:a16="http://schemas.microsoft.com/office/drawing/2014/main" id="{4981869F-6511-4739-88D8-D8662B84DB73}"/>
              </a:ext>
            </a:extLst>
          </p:cNvPr>
          <p:cNvSpPr>
            <a:spLocks noGrp="1"/>
          </p:cNvSpPr>
          <p:nvPr userDrawn="1">
            <p:ph type="title"/>
          </p:nvPr>
        </p:nvSpPr>
        <p:spPr>
          <a:xfrm>
            <a:off x="0" y="0"/>
            <a:ext cx="9144000" cy="966749"/>
          </a:xfrm>
          <a:prstGeom prst="rect">
            <a:avLst/>
          </a:prstGeom>
        </p:spPr>
        <p:txBody>
          <a:bodyPr anchor="ctr" anchorCtr="0">
            <a:normAutofit/>
          </a:bodyPr>
          <a:lstStyle>
            <a:lvl1pPr algn="ctr">
              <a:defRPr sz="3200" b="1">
                <a:gradFill>
                  <a:gsLst>
                    <a:gs pos="0">
                      <a:srgbClr val="00B050"/>
                    </a:gs>
                    <a:gs pos="100000">
                      <a:srgbClr val="00B0F0"/>
                    </a:gs>
                  </a:gsLst>
                  <a:lin ang="2400000" scaled="0"/>
                </a:gradFill>
                <a:latin typeface="Microsoft JhengHei" panose="020B0604030504040204" pitchFamily="34" charset="-120"/>
                <a:ea typeface="Microsoft JhengHei" panose="020B0604030504040204" pitchFamily="34" charset="-120"/>
              </a:defRPr>
            </a:lvl1pPr>
          </a:lstStyle>
          <a:p>
            <a:r>
              <a:rPr kumimoji="1" lang="zh-TW" altLang="en-US" dirty="0"/>
              <a:t>按一下以編輯母片標題樣式</a:t>
            </a:r>
          </a:p>
        </p:txBody>
      </p:sp>
      <p:sp>
        <p:nvSpPr>
          <p:cNvPr id="10" name="文字方塊 9">
            <a:extLst>
              <a:ext uri="{FF2B5EF4-FFF2-40B4-BE49-F238E27FC236}">
                <a16:creationId xmlns:a16="http://schemas.microsoft.com/office/drawing/2014/main" id="{80B7126F-BAA8-4566-96FC-A513C9D37B3C}"/>
              </a:ext>
            </a:extLst>
          </p:cNvPr>
          <p:cNvSpPr txBox="1"/>
          <p:nvPr userDrawn="1"/>
        </p:nvSpPr>
        <p:spPr>
          <a:xfrm>
            <a:off x="8735557" y="4910119"/>
            <a:ext cx="408443" cy="215444"/>
          </a:xfrm>
          <a:prstGeom prst="rect">
            <a:avLst/>
          </a:prstGeom>
          <a:noFill/>
        </p:spPr>
        <p:txBody>
          <a:bodyPr wrap="square" rtlCol="0">
            <a:spAutoFit/>
          </a:bodyPr>
          <a:lstStyle/>
          <a:p>
            <a:pPr algn="ctr"/>
            <a:fld id="{F5836A9B-952B-284B-9E1B-FDA4301F2B6A}" type="slidenum">
              <a:rPr kumimoji="1" lang="zh-TW" altLang="en-US" sz="800" smtClean="0">
                <a:solidFill>
                  <a:schemeClr val="bg1">
                    <a:lumMod val="95000"/>
                  </a:schemeClr>
                </a:solidFill>
                <a:latin typeface="+mn-lt"/>
              </a:rPr>
              <a:pPr algn="ctr"/>
              <a:t>‹#›</a:t>
            </a:fld>
            <a:endParaRPr kumimoji="1" lang="zh-TW" altLang="en-US" sz="800" dirty="0">
              <a:solidFill>
                <a:schemeClr val="bg1">
                  <a:lumMod val="95000"/>
                </a:schemeClr>
              </a:solidFill>
              <a:latin typeface="+mn-lt"/>
            </a:endParaRPr>
          </a:p>
        </p:txBody>
      </p:sp>
    </p:spTree>
    <p:extLst>
      <p:ext uri="{BB962C8B-B14F-4D97-AF65-F5344CB8AC3E}">
        <p14:creationId xmlns:p14="http://schemas.microsoft.com/office/powerpoint/2010/main" val="72563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sp>
        <p:nvSpPr>
          <p:cNvPr id="23" name="Picture Placeholder 5"/>
          <p:cNvSpPr>
            <a:spLocks noGrp="1"/>
          </p:cNvSpPr>
          <p:nvPr>
            <p:ph type="pic" idx="21"/>
          </p:nvPr>
        </p:nvSpPr>
        <p:spPr>
          <a:xfrm>
            <a:off x="-1" y="2"/>
            <a:ext cx="9143998" cy="2743202"/>
          </a:xfrm>
          <a:prstGeom prst="rect">
            <a:avLst/>
          </a:prstGeom>
          <a:ln w="12700"/>
        </p:spPr>
        <p:txBody>
          <a:bodyPr tIns="45719" bIns="45719">
            <a:noAutofit/>
          </a:bodyPr>
          <a:lstStyle/>
          <a:p>
            <a:endParaRPr/>
          </a:p>
        </p:txBody>
      </p:sp>
      <p:sp>
        <p:nvSpPr>
          <p:cNvPr id="24"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大標題文字"/>
          <p:cNvSpPr txBox="1">
            <a:spLocks noGrp="1"/>
          </p:cNvSpPr>
          <p:nvPr>
            <p:ph type="title"/>
          </p:nvPr>
        </p:nvSpPr>
        <p:spPr>
          <a:xfrm>
            <a:off x="1978268" y="2169622"/>
            <a:ext cx="5187464" cy="804257"/>
          </a:xfrm>
          <a:prstGeom prst="rect">
            <a:avLst/>
          </a:prstGeom>
        </p:spPr>
        <p:txBody>
          <a:bodyPr/>
          <a:lstStyle>
            <a:lvl1pPr algn="ctr">
              <a:defRPr sz="2400">
                <a:solidFill>
                  <a:srgbClr val="FFFFFF"/>
                </a:solidFill>
                <a:latin typeface="Roboto Black"/>
                <a:ea typeface="Roboto Black"/>
                <a:cs typeface="Roboto Black"/>
                <a:sym typeface="Roboto Black"/>
              </a:defRPr>
            </a:lvl1pPr>
          </a:lstStyle>
          <a:p>
            <a:r>
              <a:t>大標題文字</a:t>
            </a:r>
          </a:p>
        </p:txBody>
      </p:sp>
      <p:sp>
        <p:nvSpPr>
          <p:cNvPr id="26" name="TextBox 14"/>
          <p:cNvSpPr txBox="1"/>
          <p:nvPr/>
        </p:nvSpPr>
        <p:spPr>
          <a:xfrm>
            <a:off x="462359" y="4629525"/>
            <a:ext cx="1476375" cy="27699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34290" bIns="34290">
            <a:spAutoFit/>
          </a:bodyPr>
          <a:lstStyle>
            <a:lvl1pPr>
              <a:defRPr sz="1800">
                <a:solidFill>
                  <a:srgbClr val="D9D9D9"/>
                </a:solidFill>
              </a:defRPr>
            </a:lvl1pPr>
          </a:lstStyle>
          <a:p>
            <a:r>
              <a:rPr sz="675"/>
              <a:t>© 2023 newretail All rights reserved.</a:t>
            </a:r>
          </a:p>
        </p:txBody>
      </p:sp>
      <p:pic>
        <p:nvPicPr>
          <p:cNvPr id="27" name="影像" descr="影像"/>
          <p:cNvPicPr>
            <a:picLocks noChangeAspect="1"/>
          </p:cNvPicPr>
          <p:nvPr/>
        </p:nvPicPr>
        <p:blipFill>
          <a:blip r:embed="rId2"/>
          <a:stretch>
            <a:fillRect/>
          </a:stretch>
        </p:blipFill>
        <p:spPr>
          <a:xfrm>
            <a:off x="371475" y="271463"/>
            <a:ext cx="1581150" cy="371523"/>
          </a:xfrm>
          <a:prstGeom prst="rect">
            <a:avLst/>
          </a:prstGeom>
          <a:ln w="12700">
            <a:miter lim="400000"/>
          </a:ln>
        </p:spPr>
      </p:pic>
    </p:spTree>
    <p:extLst>
      <p:ext uri="{BB962C8B-B14F-4D97-AF65-F5344CB8AC3E}">
        <p14:creationId xmlns:p14="http://schemas.microsoft.com/office/powerpoint/2010/main" val="190612618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Black"/>
              <a:buNone/>
              <a:defRPr sz="33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 name="Google Shape;11;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dirty="0"/>
          </a:p>
        </p:txBody>
      </p:sp>
      <p:sp>
        <p:nvSpPr>
          <p:cNvPr id="13" name="Google Shape;1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dirty="0"/>
          </a:p>
        </p:txBody>
      </p:sp>
      <p:sp>
        <p:nvSpPr>
          <p:cNvPr id="14" name="Google Shape;1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customXml" Target="../ink/ink11.xml"/><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NULL"/><Relationship Id="rId10" Type="http://schemas.microsoft.com/office/2007/relationships/diagramDrawing" Target="../diagrams/drawing1.xml"/><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影像" descr="影像"/>
          <p:cNvPicPr>
            <a:picLocks noChangeAspect="1"/>
          </p:cNvPicPr>
          <p:nvPr/>
        </p:nvPicPr>
        <p:blipFill rotWithShape="1">
          <a:blip r:embed="rId2"/>
          <a:srcRect t="12578" r="24894" b="31856"/>
          <a:stretch/>
        </p:blipFill>
        <p:spPr>
          <a:xfrm>
            <a:off x="-17323" y="0"/>
            <a:ext cx="9171016" cy="5143500"/>
          </a:xfrm>
          <a:prstGeom prst="rect">
            <a:avLst/>
          </a:prstGeom>
          <a:ln w="12700">
            <a:miter lim="400000"/>
          </a:ln>
        </p:spPr>
      </p:pic>
      <p:sp>
        <p:nvSpPr>
          <p:cNvPr id="392" name="Freeform 10"/>
          <p:cNvSpPr/>
          <p:nvPr/>
        </p:nvSpPr>
        <p:spPr>
          <a:xfrm>
            <a:off x="3685055" y="2073502"/>
            <a:ext cx="22134" cy="9525"/>
          </a:xfrm>
          <a:custGeom>
            <a:avLst/>
            <a:gdLst/>
            <a:ahLst/>
            <a:cxnLst>
              <a:cxn ang="0">
                <a:pos x="wd2" y="hd2"/>
              </a:cxn>
              <a:cxn ang="5400000">
                <a:pos x="wd2" y="hd2"/>
              </a:cxn>
              <a:cxn ang="10800000">
                <a:pos x="wd2" y="hd2"/>
              </a:cxn>
              <a:cxn ang="16200000">
                <a:pos x="wd2" y="hd2"/>
              </a:cxn>
            </a:cxnLst>
            <a:rect l="0" t="0" r="r" b="b"/>
            <a:pathLst>
              <a:path w="21450" h="21600" extrusionOk="0">
                <a:moveTo>
                  <a:pt x="21208" y="0"/>
                </a:moveTo>
                <a:lnTo>
                  <a:pt x="208" y="0"/>
                </a:lnTo>
                <a:cubicBezTo>
                  <a:pt x="-69" y="0"/>
                  <a:pt x="-69" y="21600"/>
                  <a:pt x="208" y="21600"/>
                </a:cubicBezTo>
                <a:lnTo>
                  <a:pt x="21208" y="21600"/>
                </a:lnTo>
                <a:cubicBezTo>
                  <a:pt x="21531" y="21600"/>
                  <a:pt x="21531" y="0"/>
                  <a:pt x="21208" y="0"/>
                </a:cubicBezTo>
                <a:close/>
              </a:path>
            </a:pathLst>
          </a:custGeom>
          <a:gradFill>
            <a:gsLst>
              <a:gs pos="0">
                <a:srgbClr val="A0AEEB"/>
              </a:gs>
              <a:gs pos="100000">
                <a:srgbClr val="142AB7"/>
              </a:gs>
            </a:gsLst>
            <a:lin ang="10800000"/>
          </a:gradFill>
          <a:ln w="12700">
            <a:miter lim="400000"/>
          </a:ln>
        </p:spPr>
        <p:txBody>
          <a:bodyPr tIns="34290" bIns="34290" anchor="ctr"/>
          <a:lstStyle/>
          <a:p>
            <a:endParaRPr sz="525"/>
          </a:p>
        </p:txBody>
      </p:sp>
      <p:pic>
        <p:nvPicPr>
          <p:cNvPr id="398" name="影像" descr="影像"/>
          <p:cNvPicPr>
            <a:picLocks noChangeAspect="1"/>
          </p:cNvPicPr>
          <p:nvPr/>
        </p:nvPicPr>
        <p:blipFill>
          <a:blip r:embed="rId3"/>
          <a:stretch>
            <a:fillRect/>
          </a:stretch>
        </p:blipFill>
        <p:spPr>
          <a:xfrm>
            <a:off x="5298787" y="3569120"/>
            <a:ext cx="3733083" cy="877163"/>
          </a:xfrm>
          <a:prstGeom prst="rect">
            <a:avLst/>
          </a:prstGeom>
          <a:ln w="12700">
            <a:miter lim="400000"/>
          </a:ln>
        </p:spPr>
      </p:pic>
      <p:sp>
        <p:nvSpPr>
          <p:cNvPr id="3" name="Innovation Business">
            <a:extLst>
              <a:ext uri="{FF2B5EF4-FFF2-40B4-BE49-F238E27FC236}">
                <a16:creationId xmlns:a16="http://schemas.microsoft.com/office/drawing/2014/main" id="{EA5FEC1D-B08B-B939-18E0-DAA6441E925B}"/>
              </a:ext>
            </a:extLst>
          </p:cNvPr>
          <p:cNvSpPr txBox="1"/>
          <p:nvPr/>
        </p:nvSpPr>
        <p:spPr>
          <a:xfrm>
            <a:off x="723814" y="555637"/>
            <a:ext cx="5158723" cy="16850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34290" bIns="34290">
            <a:spAutoFit/>
          </a:bodyPr>
          <a:lstStyle/>
          <a:p>
            <a:pPr>
              <a:defRPr sz="17300">
                <a:solidFill>
                  <a:srgbClr val="1E87FA"/>
                </a:solidFill>
                <a:latin typeface="Free Serif"/>
                <a:ea typeface="Free Serif"/>
                <a:cs typeface="Free Serif"/>
                <a:sym typeface="Free Serif"/>
              </a:defRPr>
            </a:pPr>
            <a:r>
              <a:rPr lang="en-US" altLang="zh-TW" sz="5250" b="1" spc="-150" dirty="0">
                <a:solidFill>
                  <a:srgbClr val="1E87FA"/>
                </a:solidFill>
                <a:latin typeface="Noto Sans TC Medium" panose="020B0500000000000000" pitchFamily="34" charset="-128"/>
                <a:ea typeface="Noto Sans TC Medium" panose="020B0500000000000000" pitchFamily="34" charset="-128"/>
              </a:rPr>
              <a:t>Investor Conference</a:t>
            </a:r>
            <a:endParaRPr lang="zh-TW" altLang="en-US" sz="5250" b="1" spc="-150" dirty="0">
              <a:solidFill>
                <a:srgbClr val="1E87FA"/>
              </a:solidFill>
              <a:latin typeface="Noto Sans TC Medium" panose="020B0500000000000000" pitchFamily="34" charset="-128"/>
              <a:ea typeface="Noto Sans TC Medium" panose="020B0500000000000000" pitchFamily="34" charset="-128"/>
            </a:endParaRPr>
          </a:p>
        </p:txBody>
      </p:sp>
      <p:sp>
        <p:nvSpPr>
          <p:cNvPr id="4" name="Let your public welfare actions drive sustainable cycles">
            <a:extLst>
              <a:ext uri="{FF2B5EF4-FFF2-40B4-BE49-F238E27FC236}">
                <a16:creationId xmlns:a16="http://schemas.microsoft.com/office/drawing/2014/main" id="{7B2DAE45-7161-F69C-08A0-CCFD65B86A01}"/>
              </a:ext>
            </a:extLst>
          </p:cNvPr>
          <p:cNvSpPr txBox="1"/>
          <p:nvPr/>
        </p:nvSpPr>
        <p:spPr>
          <a:xfrm>
            <a:off x="747627" y="4007701"/>
            <a:ext cx="5158723" cy="43858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34290" bIns="34290">
            <a:spAutoFit/>
          </a:bodyPr>
          <a:lstStyle/>
          <a:p>
            <a:pPr>
              <a:defRPr sz="3800" spc="152">
                <a:solidFill>
                  <a:srgbClr val="1E87FA"/>
                </a:solidFill>
                <a:latin typeface="Free Serif"/>
                <a:ea typeface="Free Serif"/>
                <a:cs typeface="Free Serif"/>
                <a:sym typeface="Free Serif"/>
              </a:defRPr>
            </a:pPr>
            <a:r>
              <a:rPr sz="1200" spc="30" dirty="0">
                <a:solidFill>
                  <a:srgbClr val="1E87FA"/>
                </a:solidFill>
                <a:latin typeface="Noto Sans TC Light" panose="020B0300000000000000" pitchFamily="34" charset="-128"/>
                <a:ea typeface="Noto Sans TC Light" panose="020B0300000000000000" pitchFamily="34" charset="-128"/>
              </a:rPr>
              <a:t>Let your public welfare actions</a:t>
            </a:r>
            <a:br>
              <a:rPr sz="1200" spc="30" dirty="0">
                <a:solidFill>
                  <a:srgbClr val="1E87FA"/>
                </a:solidFill>
                <a:latin typeface="Noto Sans TC Light" panose="020B0300000000000000" pitchFamily="34" charset="-128"/>
                <a:ea typeface="Noto Sans TC Light" panose="020B0300000000000000" pitchFamily="34" charset="-128"/>
              </a:rPr>
            </a:br>
            <a:r>
              <a:rPr sz="1200" spc="30" dirty="0">
                <a:solidFill>
                  <a:srgbClr val="1E87FA"/>
                </a:solidFill>
                <a:latin typeface="Noto Sans TC Light" panose="020B0300000000000000" pitchFamily="34" charset="-128"/>
                <a:ea typeface="Noto Sans TC Light" panose="020B0300000000000000" pitchFamily="34" charset="-128"/>
              </a:rPr>
              <a:t>drive sustainable cycles</a:t>
            </a:r>
          </a:p>
        </p:txBody>
      </p:sp>
    </p:spTree>
    <p:extLst>
      <p:ext uri="{BB962C8B-B14F-4D97-AF65-F5344CB8AC3E}">
        <p14:creationId xmlns:p14="http://schemas.microsoft.com/office/powerpoint/2010/main" val="73372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4843A-68D8-AEF6-4D4A-DE318A9ADD4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B04246E-D0EB-C653-3317-CECA6D26FA28}"/>
              </a:ext>
            </a:extLst>
          </p:cNvPr>
          <p:cNvSpPr>
            <a:spLocks noGrp="1"/>
          </p:cNvSpPr>
          <p:nvPr>
            <p:ph type="title"/>
          </p:nvPr>
        </p:nvSpPr>
        <p:spPr/>
        <p:txBody>
          <a:bodyPr/>
          <a:lstStyle/>
          <a:p>
            <a:pPr algn="l"/>
            <a:r>
              <a:rPr lang="en-US" altLang="zh-TW" dirty="0"/>
              <a:t>2025 E-commerce Market Trends</a:t>
            </a:r>
            <a:endParaRPr lang="zh-TW" altLang="en-US" dirty="0"/>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5B379205-90EC-68B7-7985-800581D04111}"/>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4" name="文字方塊 3">
            <a:extLst>
              <a:ext uri="{FF2B5EF4-FFF2-40B4-BE49-F238E27FC236}">
                <a16:creationId xmlns:a16="http://schemas.microsoft.com/office/drawing/2014/main" id="{E2E949B3-C71C-0EBE-C5CB-6E62089C9288}"/>
              </a:ext>
            </a:extLst>
          </p:cNvPr>
          <p:cNvSpPr txBox="1"/>
          <p:nvPr/>
        </p:nvSpPr>
        <p:spPr>
          <a:xfrm>
            <a:off x="813970" y="885163"/>
            <a:ext cx="7516059" cy="3962623"/>
          </a:xfrm>
          <a:prstGeom prst="rect">
            <a:avLst/>
          </a:prstGeom>
          <a:noFill/>
        </p:spPr>
        <p:txBody>
          <a:bodyPr wrap="square" rtlCol="0">
            <a:spAutoFit/>
          </a:bodyPr>
          <a:lstStyle/>
          <a:p>
            <a:pPr>
              <a:spcAft>
                <a:spcPts val="900"/>
              </a:spcAft>
            </a:pP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3. Social Commerce Leading Consumption Trends</a:t>
            </a:r>
          </a:p>
          <a:p>
            <a:pPr lvl="1" algn="just">
              <a:spcAft>
                <a:spcPts val="9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As people spend significantly more time on social media, "social commerce" has gradually become a new consumption trend both domestically and internationally. Consumers can now place orders directly on social platforms like Facebook and Instagram after seeing advertisements, forming a "one-stop" shopping process. This not only reduces the likelihood of losing customers during webpage transitions but also saves merchants the cost of building standalone shopping websites. According to eMarketer's forecast in September 2023, U.S. retail social commerce sales are expected to surpass the milestone of $100 billion by 2025, representing a 22.4% year-over-year growth. Meanwhile, personalized marketing is driving the effectiveness of brand e-commerce. Statista also predicts that global social commerce sales will maintain strong growth momentum, with a compound annual growth rate (CAGR) of 30.8% projected through 2030, signaling immense opportunities in the future.</a:t>
            </a:r>
            <a:endPar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83FC084-A043-3FB1-EA7D-82F5B7219480}"/>
              </a:ext>
            </a:extLst>
          </p:cNvPr>
          <p:cNvSpPr txBox="1"/>
          <p:nvPr/>
        </p:nvSpPr>
        <p:spPr>
          <a:xfrm>
            <a:off x="0" y="4912668"/>
            <a:ext cx="7151077" cy="253916"/>
          </a:xfrm>
          <a:prstGeom prst="rect">
            <a:avLst/>
          </a:prstGeom>
          <a:noFill/>
        </p:spPr>
        <p:txBody>
          <a:bodyPr wrap="square">
            <a:spAutoFit/>
          </a:bodyPr>
          <a:lstStyle/>
          <a:p>
            <a:r>
              <a:rPr lang="en-US" altLang="zh-TW" sz="1050" i="1" dirty="0"/>
              <a:t>Source</a:t>
            </a:r>
            <a:r>
              <a:rPr lang="en-US" altLang="zh-TW" sz="1050" dirty="0"/>
              <a:t>: </a:t>
            </a:r>
            <a:r>
              <a:rPr lang="en-US" altLang="zh-TW" sz="1050" dirty="0" err="1"/>
              <a:t>iKala</a:t>
            </a:r>
            <a:r>
              <a:rPr lang="en-US" altLang="zh-TW" sz="1050" dirty="0"/>
              <a:t>: 2024 E-commerce Industry Report </a:t>
            </a:r>
            <a:endParaRPr lang="zh-TW" altLang="en-US" sz="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9670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29194-9EDD-2C82-0474-58A3D833D57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2F5E20E-1780-6F7D-9C79-91E4204B7FD1}"/>
              </a:ext>
            </a:extLst>
          </p:cNvPr>
          <p:cNvSpPr>
            <a:spLocks noGrp="1"/>
          </p:cNvSpPr>
          <p:nvPr>
            <p:ph type="title"/>
          </p:nvPr>
        </p:nvSpPr>
        <p:spPr/>
        <p:txBody>
          <a:bodyPr/>
          <a:lstStyle/>
          <a:p>
            <a:pPr algn="l"/>
            <a:r>
              <a:rPr lang="en-US" altLang="zh-TW" dirty="0"/>
              <a:t>2025 E-commerce Market Trends</a:t>
            </a:r>
            <a:endParaRPr lang="zh-TW" altLang="en-US" dirty="0"/>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FC8CB8FE-1FCF-B253-9E14-98351BC0C058}"/>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4" name="文字方塊 3">
            <a:extLst>
              <a:ext uri="{FF2B5EF4-FFF2-40B4-BE49-F238E27FC236}">
                <a16:creationId xmlns:a16="http://schemas.microsoft.com/office/drawing/2014/main" id="{DD20AEB0-3D36-FB45-7DDE-304CBA3145EC}"/>
              </a:ext>
            </a:extLst>
          </p:cNvPr>
          <p:cNvSpPr txBox="1"/>
          <p:nvPr/>
        </p:nvSpPr>
        <p:spPr>
          <a:xfrm>
            <a:off x="813970" y="1063645"/>
            <a:ext cx="7516059" cy="1938992"/>
          </a:xfrm>
          <a:prstGeom prst="rect">
            <a:avLst/>
          </a:prstGeom>
          <a:noFill/>
        </p:spPr>
        <p:txBody>
          <a:bodyPr wrap="square" rtlCol="0">
            <a:spAutoFit/>
          </a:bodyPr>
          <a:lstStyle/>
          <a:p>
            <a:pPr>
              <a:spcAft>
                <a:spcPts val="900"/>
              </a:spcAft>
            </a:pPr>
            <a:r>
              <a:rPr lang="en-US" altLang="zh-TW" sz="2000" dirty="0"/>
              <a:t>An INSIDE report indicates that 49% of consumers stated they made purchases on social platforms because they saw "targeted ads." In other words, deeply understanding consumers' needs and preferences and delivering highly relevant personalized recommendations is key to generating purchase intent and driving brand revenue growth.</a:t>
            </a:r>
            <a:endPar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06823859-624E-118B-D22F-7DFE43305344}"/>
              </a:ext>
            </a:extLst>
          </p:cNvPr>
          <p:cNvSpPr txBox="1"/>
          <p:nvPr/>
        </p:nvSpPr>
        <p:spPr>
          <a:xfrm>
            <a:off x="0" y="4912668"/>
            <a:ext cx="7151077" cy="253916"/>
          </a:xfrm>
          <a:prstGeom prst="rect">
            <a:avLst/>
          </a:prstGeom>
          <a:noFill/>
        </p:spPr>
        <p:txBody>
          <a:bodyPr wrap="square">
            <a:spAutoFit/>
          </a:bodyPr>
          <a:lstStyle/>
          <a:p>
            <a:r>
              <a:rPr lang="en-US" altLang="zh-TW" sz="1050" i="1" dirty="0"/>
              <a:t>Source</a:t>
            </a:r>
            <a:r>
              <a:rPr lang="en-US" altLang="zh-TW" sz="1050" dirty="0"/>
              <a:t>: </a:t>
            </a:r>
            <a:r>
              <a:rPr lang="en-US" altLang="zh-TW" sz="1050" dirty="0" err="1"/>
              <a:t>iKala</a:t>
            </a:r>
            <a:r>
              <a:rPr lang="en-US" altLang="zh-TW" sz="1050" dirty="0"/>
              <a:t>: 2024 E-commerce Industry Report </a:t>
            </a:r>
            <a:endParaRPr lang="zh-TW" altLang="en-US" sz="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63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DAA4-34C7-7343-3FE9-B43E7C3BCE5B}"/>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04F3476D-8E31-BEB6-A3B4-94A36B2B10F5}"/>
              </a:ext>
            </a:extLst>
          </p:cNvPr>
          <p:cNvSpPr/>
          <p:nvPr/>
        </p:nvSpPr>
        <p:spPr>
          <a:xfrm>
            <a:off x="0" y="0"/>
            <a:ext cx="9364436" cy="489857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E6E6E6"/>
              </a:solidFill>
            </a:endParaRPr>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9B8791B4-86D5-325A-5CE6-9BB9C16486B2}"/>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14" name="Oval 15">
            <a:extLst>
              <a:ext uri="{FF2B5EF4-FFF2-40B4-BE49-F238E27FC236}">
                <a16:creationId xmlns:a16="http://schemas.microsoft.com/office/drawing/2014/main" id="{6391824A-A4CA-6C83-23C2-8B24FC951192}"/>
              </a:ext>
            </a:extLst>
          </p:cNvPr>
          <p:cNvSpPr/>
          <p:nvPr/>
        </p:nvSpPr>
        <p:spPr>
          <a:xfrm>
            <a:off x="3827837" y="809115"/>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cs typeface="+mn-ea"/>
                <a:sym typeface="+mn-lt"/>
              </a:rPr>
              <a:t>1</a:t>
            </a:r>
          </a:p>
        </p:txBody>
      </p:sp>
      <p:sp>
        <p:nvSpPr>
          <p:cNvPr id="15" name="Oval 15">
            <a:extLst>
              <a:ext uri="{FF2B5EF4-FFF2-40B4-BE49-F238E27FC236}">
                <a16:creationId xmlns:a16="http://schemas.microsoft.com/office/drawing/2014/main" id="{3CC16C30-6AD3-0937-7EB4-E44593F84EB4}"/>
              </a:ext>
            </a:extLst>
          </p:cNvPr>
          <p:cNvSpPr/>
          <p:nvPr/>
        </p:nvSpPr>
        <p:spPr>
          <a:xfrm>
            <a:off x="3827837" y="1726147"/>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2</a:t>
            </a:r>
            <a:endParaRPr lang="en-US" sz="2000" dirty="0">
              <a:solidFill>
                <a:schemeClr val="bg1"/>
              </a:solidFill>
              <a:cs typeface="+mn-ea"/>
              <a:sym typeface="+mn-lt"/>
            </a:endParaRPr>
          </a:p>
        </p:txBody>
      </p:sp>
      <p:sp>
        <p:nvSpPr>
          <p:cNvPr id="16" name="Oval 15">
            <a:extLst>
              <a:ext uri="{FF2B5EF4-FFF2-40B4-BE49-F238E27FC236}">
                <a16:creationId xmlns:a16="http://schemas.microsoft.com/office/drawing/2014/main" id="{DE138AD1-4238-D9DE-421A-1369B217F0BB}"/>
              </a:ext>
            </a:extLst>
          </p:cNvPr>
          <p:cNvSpPr/>
          <p:nvPr/>
        </p:nvSpPr>
        <p:spPr>
          <a:xfrm>
            <a:off x="3827837" y="2607799"/>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3</a:t>
            </a:r>
            <a:endParaRPr lang="en-US" sz="2000" dirty="0">
              <a:solidFill>
                <a:schemeClr val="bg1"/>
              </a:solidFill>
              <a:cs typeface="+mn-ea"/>
              <a:sym typeface="+mn-lt"/>
            </a:endParaRPr>
          </a:p>
        </p:txBody>
      </p:sp>
      <p:sp>
        <p:nvSpPr>
          <p:cNvPr id="17" name="Oval 15">
            <a:extLst>
              <a:ext uri="{FF2B5EF4-FFF2-40B4-BE49-F238E27FC236}">
                <a16:creationId xmlns:a16="http://schemas.microsoft.com/office/drawing/2014/main" id="{ECD0889F-CA41-F084-4F7A-CC2C50ECEEA2}"/>
              </a:ext>
            </a:extLst>
          </p:cNvPr>
          <p:cNvSpPr/>
          <p:nvPr/>
        </p:nvSpPr>
        <p:spPr>
          <a:xfrm>
            <a:off x="3827837" y="3489451"/>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4</a:t>
            </a:r>
            <a:endParaRPr lang="en-US" sz="2000" dirty="0">
              <a:solidFill>
                <a:schemeClr val="bg1"/>
              </a:solidFill>
              <a:cs typeface="+mn-ea"/>
              <a:sym typeface="+mn-lt"/>
            </a:endParaRPr>
          </a:p>
        </p:txBody>
      </p:sp>
      <p:sp>
        <p:nvSpPr>
          <p:cNvPr id="2" name="矩形 1">
            <a:extLst>
              <a:ext uri="{FF2B5EF4-FFF2-40B4-BE49-F238E27FC236}">
                <a16:creationId xmlns:a16="http://schemas.microsoft.com/office/drawing/2014/main" id="{4DF1D021-498F-C12F-37A3-2904AF5009C7}"/>
              </a:ext>
            </a:extLst>
          </p:cNvPr>
          <p:cNvSpPr/>
          <p:nvPr/>
        </p:nvSpPr>
        <p:spPr>
          <a:xfrm>
            <a:off x="1649186" y="2646272"/>
            <a:ext cx="2013446" cy="707886"/>
          </a:xfrm>
          <a:prstGeom prst="rect">
            <a:avLst/>
          </a:prstGeom>
        </p:spPr>
        <p:txBody>
          <a:bodyPr wrap="square">
            <a:spAutoFit/>
          </a:bodyPr>
          <a:lstStyle/>
          <a:p>
            <a:pPr algn="ctr"/>
            <a:r>
              <a:rPr lang="en-US" altLang="zh-TW" sz="4000" b="1" dirty="0">
                <a:solidFill>
                  <a:srgbClr val="FF0000"/>
                </a:solidFill>
              </a:rPr>
              <a:t>&gt;&gt;&gt;&gt;&gt;</a:t>
            </a:r>
            <a:endParaRPr lang="zh-TW" altLang="en-US" sz="4000" b="1" dirty="0">
              <a:solidFill>
                <a:srgbClr val="FF0000"/>
              </a:solidFill>
            </a:endParaRPr>
          </a:p>
        </p:txBody>
      </p:sp>
      <p:sp>
        <p:nvSpPr>
          <p:cNvPr id="3" name="Shape 129">
            <a:extLst>
              <a:ext uri="{FF2B5EF4-FFF2-40B4-BE49-F238E27FC236}">
                <a16:creationId xmlns:a16="http://schemas.microsoft.com/office/drawing/2014/main" id="{B4DAEC86-90FD-6584-11AA-BE95D904D065}"/>
              </a:ext>
            </a:extLst>
          </p:cNvPr>
          <p:cNvSpPr txBox="1"/>
          <p:nvPr/>
        </p:nvSpPr>
        <p:spPr>
          <a:xfrm>
            <a:off x="4759626" y="101828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Company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4" name="Shape 129">
            <a:extLst>
              <a:ext uri="{FF2B5EF4-FFF2-40B4-BE49-F238E27FC236}">
                <a16:creationId xmlns:a16="http://schemas.microsoft.com/office/drawing/2014/main" id="{4C5120C0-F347-DF77-B30F-465E9ABFE226}"/>
              </a:ext>
            </a:extLst>
          </p:cNvPr>
          <p:cNvSpPr txBox="1"/>
          <p:nvPr/>
        </p:nvSpPr>
        <p:spPr>
          <a:xfrm>
            <a:off x="4745709" y="1880860"/>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Industry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7" name="Shape 129">
            <a:extLst>
              <a:ext uri="{FF2B5EF4-FFF2-40B4-BE49-F238E27FC236}">
                <a16:creationId xmlns:a16="http://schemas.microsoft.com/office/drawing/2014/main" id="{B576D0CC-CFE2-3504-D896-C9CCDB8C98F6}"/>
              </a:ext>
            </a:extLst>
          </p:cNvPr>
          <p:cNvSpPr txBox="1"/>
          <p:nvPr/>
        </p:nvSpPr>
        <p:spPr>
          <a:xfrm>
            <a:off x="4745709" y="2765276"/>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Business Model and Outlook</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8" name="Shape 129">
            <a:extLst>
              <a:ext uri="{FF2B5EF4-FFF2-40B4-BE49-F238E27FC236}">
                <a16:creationId xmlns:a16="http://schemas.microsoft.com/office/drawing/2014/main" id="{BFE8FE83-CC3D-F66B-8AC7-6459710BC1BA}"/>
              </a:ext>
            </a:extLst>
          </p:cNvPr>
          <p:cNvSpPr txBox="1"/>
          <p:nvPr/>
        </p:nvSpPr>
        <p:spPr>
          <a:xfrm>
            <a:off x="4745709" y="368944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Financial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Tree>
    <p:extLst>
      <p:ext uri="{BB962C8B-B14F-4D97-AF65-F5344CB8AC3E}">
        <p14:creationId xmlns:p14="http://schemas.microsoft.com/office/powerpoint/2010/main" val="48611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204A-41DB-13D1-184C-6F583A23173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A215A8C-76E0-E963-BC5A-984B81974580}"/>
              </a:ext>
            </a:extLst>
          </p:cNvPr>
          <p:cNvSpPr>
            <a:spLocks noGrp="1"/>
          </p:cNvSpPr>
          <p:nvPr>
            <p:ph type="title"/>
          </p:nvPr>
        </p:nvSpPr>
        <p:spPr/>
        <p:txBody>
          <a:bodyPr/>
          <a:lstStyle/>
          <a:p>
            <a:pPr algn="l"/>
            <a:r>
              <a:rPr lang="en-US" altLang="zh-TW" dirty="0"/>
              <a:t>2025 Development Strategies</a:t>
            </a:r>
            <a:endParaRPr lang="zh-TW" altLang="en-US" dirty="0"/>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918CFE46-19A8-1696-98F0-C7119D3C2ED3}"/>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graphicFrame>
        <p:nvGraphicFramePr>
          <p:cNvPr id="3" name="資料庫圖表 2">
            <a:extLst>
              <a:ext uri="{FF2B5EF4-FFF2-40B4-BE49-F238E27FC236}">
                <a16:creationId xmlns:a16="http://schemas.microsoft.com/office/drawing/2014/main" id="{183C32A4-FA60-C46D-9C80-2F24C17EAD90}"/>
              </a:ext>
            </a:extLst>
          </p:cNvPr>
          <p:cNvGraphicFramePr/>
          <p:nvPr>
            <p:extLst>
              <p:ext uri="{D42A27DB-BD31-4B8C-83A1-F6EECF244321}">
                <p14:modId xmlns:p14="http://schemas.microsoft.com/office/powerpoint/2010/main" val="113793802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文字方塊 6">
            <a:extLst>
              <a:ext uri="{FF2B5EF4-FFF2-40B4-BE49-F238E27FC236}">
                <a16:creationId xmlns:a16="http://schemas.microsoft.com/office/drawing/2014/main" id="{0BA1654E-9DE2-0559-B614-2A0AAFAEE065}"/>
              </a:ext>
            </a:extLst>
          </p:cNvPr>
          <p:cNvSpPr txBox="1"/>
          <p:nvPr/>
        </p:nvSpPr>
        <p:spPr>
          <a:xfrm>
            <a:off x="0" y="855897"/>
            <a:ext cx="2398426" cy="1015663"/>
          </a:xfrm>
          <a:prstGeom prst="rect">
            <a:avLst/>
          </a:prstGeom>
          <a:noFill/>
        </p:spPr>
        <p:txBody>
          <a:bodyPr wrap="square" rtlCol="0">
            <a:spAutoFit/>
          </a:bodyPr>
          <a:lstStyle/>
          <a:p>
            <a:pPr marL="285750" indent="-285750">
              <a:buFont typeface="Arial" panose="020B0604020202020204" pitchFamily="34" charset="0"/>
              <a:buChar char="•"/>
            </a:pPr>
            <a:r>
              <a:rPr lang="en-US" altLang="zh-TW" sz="1200" dirty="0">
                <a:latin typeface="微軟正黑體" panose="020B0604030504040204" pitchFamily="34" charset="-120"/>
                <a:ea typeface="微軟正黑體" panose="020B0604030504040204" pitchFamily="34" charset="-120"/>
              </a:rPr>
              <a:t>Brand Revamp and Positioning</a:t>
            </a:r>
          </a:p>
          <a:p>
            <a:pPr marL="285750" indent="-285750">
              <a:buFont typeface="Arial" panose="020B0604020202020204" pitchFamily="34" charset="0"/>
              <a:buChar char="•"/>
            </a:pPr>
            <a:endParaRPr lang="en-US" altLang="zh-TW" sz="12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en-US" altLang="zh-TW" sz="1200" dirty="0">
                <a:latin typeface="微軟正黑體" panose="020B0604030504040204" pitchFamily="34" charset="-120"/>
                <a:ea typeface="微軟正黑體" panose="020B0604030504040204" pitchFamily="34" charset="-120"/>
              </a:rPr>
              <a:t>Expand the range of product offerings.</a:t>
            </a:r>
          </a:p>
        </p:txBody>
      </p:sp>
      <p:sp>
        <p:nvSpPr>
          <p:cNvPr id="8" name="文字方塊 7">
            <a:extLst>
              <a:ext uri="{FF2B5EF4-FFF2-40B4-BE49-F238E27FC236}">
                <a16:creationId xmlns:a16="http://schemas.microsoft.com/office/drawing/2014/main" id="{E304BBAF-5FF1-1308-E49A-52D0D88EDFD5}"/>
              </a:ext>
            </a:extLst>
          </p:cNvPr>
          <p:cNvSpPr txBox="1"/>
          <p:nvPr/>
        </p:nvSpPr>
        <p:spPr>
          <a:xfrm>
            <a:off x="0" y="2952849"/>
            <a:ext cx="2398426" cy="461665"/>
          </a:xfrm>
          <a:prstGeom prst="rect">
            <a:avLst/>
          </a:prstGeom>
          <a:noFill/>
        </p:spPr>
        <p:txBody>
          <a:bodyPr wrap="square" rtlCol="0">
            <a:spAutoFit/>
          </a:bodyPr>
          <a:lstStyle/>
          <a:p>
            <a:pPr marL="285750" indent="-285750">
              <a:buFont typeface="Arial" panose="020B0604020202020204" pitchFamily="34" charset="0"/>
              <a:buChar char="•"/>
            </a:pPr>
            <a:r>
              <a:rPr lang="en-US" altLang="zh-TW" sz="1200" dirty="0">
                <a:latin typeface="微軟正黑體" panose="020B0604030504040204" pitchFamily="34" charset="-120"/>
                <a:ea typeface="微軟正黑體" panose="020B0604030504040204" pitchFamily="34" charset="-120"/>
              </a:rPr>
              <a:t>Optimize e-commerce operation platforms.</a:t>
            </a:r>
          </a:p>
        </p:txBody>
      </p:sp>
      <p:sp>
        <p:nvSpPr>
          <p:cNvPr id="9" name="文字方塊 8">
            <a:extLst>
              <a:ext uri="{FF2B5EF4-FFF2-40B4-BE49-F238E27FC236}">
                <a16:creationId xmlns:a16="http://schemas.microsoft.com/office/drawing/2014/main" id="{5B6B0AC0-2E82-B74A-4897-D94C2051DEF9}"/>
              </a:ext>
            </a:extLst>
          </p:cNvPr>
          <p:cNvSpPr txBox="1"/>
          <p:nvPr/>
        </p:nvSpPr>
        <p:spPr>
          <a:xfrm>
            <a:off x="6595672" y="855897"/>
            <a:ext cx="2398426" cy="646331"/>
          </a:xfrm>
          <a:prstGeom prst="rect">
            <a:avLst/>
          </a:prstGeom>
          <a:noFill/>
        </p:spPr>
        <p:txBody>
          <a:bodyPr wrap="square" rtlCol="0">
            <a:spAutoFit/>
          </a:bodyPr>
          <a:lstStyle/>
          <a:p>
            <a:pPr marL="285750" indent="-285750">
              <a:buFont typeface="Arial" panose="020B0604020202020204" pitchFamily="34" charset="0"/>
              <a:buChar char="•"/>
            </a:pPr>
            <a:r>
              <a:rPr lang="en-US" altLang="zh-TW" sz="1200" dirty="0">
                <a:latin typeface="微軟正黑體" panose="020B0604030504040204" pitchFamily="34" charset="-120"/>
                <a:ea typeface="微軟正黑體" panose="020B0604030504040204" pitchFamily="34" charset="-120"/>
              </a:rPr>
              <a:t>Develop high-quality suppliers to strengthen the supply chain.</a:t>
            </a:r>
          </a:p>
        </p:txBody>
      </p:sp>
      <p:sp>
        <p:nvSpPr>
          <p:cNvPr id="10" name="文字方塊 9">
            <a:extLst>
              <a:ext uri="{FF2B5EF4-FFF2-40B4-BE49-F238E27FC236}">
                <a16:creationId xmlns:a16="http://schemas.microsoft.com/office/drawing/2014/main" id="{859E9B87-B6F8-BB65-F91F-17EA6B076627}"/>
              </a:ext>
            </a:extLst>
          </p:cNvPr>
          <p:cNvSpPr txBox="1"/>
          <p:nvPr/>
        </p:nvSpPr>
        <p:spPr>
          <a:xfrm>
            <a:off x="6595672" y="2814349"/>
            <a:ext cx="2398426" cy="1569660"/>
          </a:xfrm>
          <a:prstGeom prst="rect">
            <a:avLst/>
          </a:prstGeom>
          <a:noFill/>
        </p:spPr>
        <p:txBody>
          <a:bodyPr wrap="square" rtlCol="0">
            <a:spAutoFit/>
          </a:bodyPr>
          <a:lstStyle/>
          <a:p>
            <a:pPr marL="285750" indent="-285750">
              <a:buFont typeface="Arial" panose="020B0604020202020204" pitchFamily="34" charset="0"/>
              <a:buChar char="•"/>
            </a:pPr>
            <a:r>
              <a:rPr lang="en-US" altLang="zh-TW" sz="1200" dirty="0">
                <a:latin typeface="微軟正黑體" panose="020B0604030504040204" pitchFamily="34" charset="-120"/>
                <a:ea typeface="微軟正黑體" panose="020B0604030504040204" pitchFamily="34" charset="-120"/>
              </a:rPr>
              <a:t>Upgrade logistics systems to enhance energy efficiency, real-time information, and transparency.</a:t>
            </a:r>
          </a:p>
          <a:p>
            <a:pPr marL="285750" indent="-285750">
              <a:buFont typeface="Arial" panose="020B0604020202020204" pitchFamily="34" charset="0"/>
              <a:buChar char="•"/>
            </a:pPr>
            <a:endParaRPr lang="en-US" altLang="zh-TW" sz="12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en-US" altLang="zh-TW" sz="1200" dirty="0">
                <a:latin typeface="微軟正黑體" panose="020B0604030504040204" pitchFamily="34" charset="-120"/>
                <a:ea typeface="微軟正黑體" panose="020B0604030504040204" pitchFamily="34" charset="-120"/>
              </a:rPr>
              <a:t>Improve customer satisfaction.</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550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0FC9-0C4A-8F5A-A646-6E738A42505A}"/>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336622F2-964A-97F5-61CE-E0D6DB22EEFB}"/>
              </a:ext>
            </a:extLst>
          </p:cNvPr>
          <p:cNvSpPr/>
          <p:nvPr/>
        </p:nvSpPr>
        <p:spPr>
          <a:xfrm>
            <a:off x="0" y="0"/>
            <a:ext cx="9364436" cy="489857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E6E6E6"/>
              </a:solidFill>
            </a:endParaRPr>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9F16812D-2AAB-9149-8A5F-F2DEE32B9E15}"/>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14" name="Oval 15">
            <a:extLst>
              <a:ext uri="{FF2B5EF4-FFF2-40B4-BE49-F238E27FC236}">
                <a16:creationId xmlns:a16="http://schemas.microsoft.com/office/drawing/2014/main" id="{5A8C05CB-EC6D-84BF-ACA8-03E88EB554F9}"/>
              </a:ext>
            </a:extLst>
          </p:cNvPr>
          <p:cNvSpPr/>
          <p:nvPr/>
        </p:nvSpPr>
        <p:spPr>
          <a:xfrm>
            <a:off x="3827837" y="809115"/>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cs typeface="+mn-ea"/>
                <a:sym typeface="+mn-lt"/>
              </a:rPr>
              <a:t>1</a:t>
            </a:r>
          </a:p>
        </p:txBody>
      </p:sp>
      <p:sp>
        <p:nvSpPr>
          <p:cNvPr id="15" name="Oval 15">
            <a:extLst>
              <a:ext uri="{FF2B5EF4-FFF2-40B4-BE49-F238E27FC236}">
                <a16:creationId xmlns:a16="http://schemas.microsoft.com/office/drawing/2014/main" id="{AAB2D2CD-9C8D-47A1-0B39-1ED35272237A}"/>
              </a:ext>
            </a:extLst>
          </p:cNvPr>
          <p:cNvSpPr/>
          <p:nvPr/>
        </p:nvSpPr>
        <p:spPr>
          <a:xfrm>
            <a:off x="3827837" y="1726147"/>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2</a:t>
            </a:r>
            <a:endParaRPr lang="en-US" sz="2000" dirty="0">
              <a:solidFill>
                <a:schemeClr val="bg1"/>
              </a:solidFill>
              <a:cs typeface="+mn-ea"/>
              <a:sym typeface="+mn-lt"/>
            </a:endParaRPr>
          </a:p>
        </p:txBody>
      </p:sp>
      <p:sp>
        <p:nvSpPr>
          <p:cNvPr id="16" name="Oval 15">
            <a:extLst>
              <a:ext uri="{FF2B5EF4-FFF2-40B4-BE49-F238E27FC236}">
                <a16:creationId xmlns:a16="http://schemas.microsoft.com/office/drawing/2014/main" id="{737BA8AA-4C28-04ED-38BF-29FD5C8F662F}"/>
              </a:ext>
            </a:extLst>
          </p:cNvPr>
          <p:cNvSpPr/>
          <p:nvPr/>
        </p:nvSpPr>
        <p:spPr>
          <a:xfrm>
            <a:off x="3827837" y="2607799"/>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3</a:t>
            </a:r>
            <a:endParaRPr lang="en-US" sz="2000" dirty="0">
              <a:solidFill>
                <a:schemeClr val="bg1"/>
              </a:solidFill>
              <a:cs typeface="+mn-ea"/>
              <a:sym typeface="+mn-lt"/>
            </a:endParaRPr>
          </a:p>
        </p:txBody>
      </p:sp>
      <p:sp>
        <p:nvSpPr>
          <p:cNvPr id="17" name="Oval 15">
            <a:extLst>
              <a:ext uri="{FF2B5EF4-FFF2-40B4-BE49-F238E27FC236}">
                <a16:creationId xmlns:a16="http://schemas.microsoft.com/office/drawing/2014/main" id="{7C0E2C97-8233-1777-CC6E-B83845BF1B71}"/>
              </a:ext>
            </a:extLst>
          </p:cNvPr>
          <p:cNvSpPr/>
          <p:nvPr/>
        </p:nvSpPr>
        <p:spPr>
          <a:xfrm>
            <a:off x="3827837" y="3489451"/>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4</a:t>
            </a:r>
            <a:endParaRPr lang="en-US" sz="2000" dirty="0">
              <a:solidFill>
                <a:schemeClr val="bg1"/>
              </a:solidFill>
              <a:cs typeface="+mn-ea"/>
              <a:sym typeface="+mn-lt"/>
            </a:endParaRPr>
          </a:p>
        </p:txBody>
      </p:sp>
      <p:sp>
        <p:nvSpPr>
          <p:cNvPr id="2" name="矩形 1">
            <a:extLst>
              <a:ext uri="{FF2B5EF4-FFF2-40B4-BE49-F238E27FC236}">
                <a16:creationId xmlns:a16="http://schemas.microsoft.com/office/drawing/2014/main" id="{0FA407CE-C816-7D21-B4B4-BC64AEED6D86}"/>
              </a:ext>
            </a:extLst>
          </p:cNvPr>
          <p:cNvSpPr/>
          <p:nvPr/>
        </p:nvSpPr>
        <p:spPr>
          <a:xfrm>
            <a:off x="1649186" y="3570779"/>
            <a:ext cx="2013446" cy="707886"/>
          </a:xfrm>
          <a:prstGeom prst="rect">
            <a:avLst/>
          </a:prstGeom>
        </p:spPr>
        <p:txBody>
          <a:bodyPr wrap="square">
            <a:spAutoFit/>
          </a:bodyPr>
          <a:lstStyle/>
          <a:p>
            <a:pPr algn="ctr"/>
            <a:r>
              <a:rPr lang="en-US" altLang="zh-TW" sz="4000" b="1" dirty="0">
                <a:solidFill>
                  <a:srgbClr val="FF0000"/>
                </a:solidFill>
              </a:rPr>
              <a:t>&gt;&gt;&gt;&gt;&gt;</a:t>
            </a:r>
            <a:endParaRPr lang="zh-TW" altLang="en-US" sz="4000" b="1" dirty="0">
              <a:solidFill>
                <a:srgbClr val="FF0000"/>
              </a:solidFill>
            </a:endParaRPr>
          </a:p>
        </p:txBody>
      </p:sp>
      <p:sp>
        <p:nvSpPr>
          <p:cNvPr id="3" name="Shape 129">
            <a:extLst>
              <a:ext uri="{FF2B5EF4-FFF2-40B4-BE49-F238E27FC236}">
                <a16:creationId xmlns:a16="http://schemas.microsoft.com/office/drawing/2014/main" id="{01C62019-A375-E621-09AA-AEE02143FBD2}"/>
              </a:ext>
            </a:extLst>
          </p:cNvPr>
          <p:cNvSpPr txBox="1"/>
          <p:nvPr/>
        </p:nvSpPr>
        <p:spPr>
          <a:xfrm>
            <a:off x="4759626" y="101828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Company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4" name="Shape 129">
            <a:extLst>
              <a:ext uri="{FF2B5EF4-FFF2-40B4-BE49-F238E27FC236}">
                <a16:creationId xmlns:a16="http://schemas.microsoft.com/office/drawing/2014/main" id="{F460C34F-1134-6B72-4DDE-4A3D8DE4EEEE}"/>
              </a:ext>
            </a:extLst>
          </p:cNvPr>
          <p:cNvSpPr txBox="1"/>
          <p:nvPr/>
        </p:nvSpPr>
        <p:spPr>
          <a:xfrm>
            <a:off x="4745709" y="1880860"/>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Industry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7" name="Shape 129">
            <a:extLst>
              <a:ext uri="{FF2B5EF4-FFF2-40B4-BE49-F238E27FC236}">
                <a16:creationId xmlns:a16="http://schemas.microsoft.com/office/drawing/2014/main" id="{D10E0A65-63BE-40AD-0C28-D6A084EF4A8F}"/>
              </a:ext>
            </a:extLst>
          </p:cNvPr>
          <p:cNvSpPr txBox="1"/>
          <p:nvPr/>
        </p:nvSpPr>
        <p:spPr>
          <a:xfrm>
            <a:off x="4745709" y="2765276"/>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Business Model and Outlook</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8" name="Shape 129">
            <a:extLst>
              <a:ext uri="{FF2B5EF4-FFF2-40B4-BE49-F238E27FC236}">
                <a16:creationId xmlns:a16="http://schemas.microsoft.com/office/drawing/2014/main" id="{F2BAC54A-38FA-6188-EB5E-DB1736CF707F}"/>
              </a:ext>
            </a:extLst>
          </p:cNvPr>
          <p:cNvSpPr txBox="1"/>
          <p:nvPr/>
        </p:nvSpPr>
        <p:spPr>
          <a:xfrm>
            <a:off x="4745709" y="368944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Financial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Tree>
    <p:extLst>
      <p:ext uri="{BB962C8B-B14F-4D97-AF65-F5344CB8AC3E}">
        <p14:creationId xmlns:p14="http://schemas.microsoft.com/office/powerpoint/2010/main" val="123818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12BBD-0DA5-A8C5-57CB-22E2B077EDC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B1D0EA1-405F-38CB-9DAA-A4B13933194D}"/>
              </a:ext>
            </a:extLst>
          </p:cNvPr>
          <p:cNvSpPr>
            <a:spLocks noGrp="1"/>
          </p:cNvSpPr>
          <p:nvPr>
            <p:ph type="title"/>
          </p:nvPr>
        </p:nvSpPr>
        <p:spPr/>
        <p:txBody>
          <a:bodyPr/>
          <a:lstStyle/>
          <a:p>
            <a:pPr algn="l"/>
            <a:r>
              <a:rPr lang="en-US" altLang="zh-TW" dirty="0"/>
              <a:t>Financial Information</a:t>
            </a:r>
            <a:endParaRPr lang="zh-TW" altLang="en-US" dirty="0"/>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FCEAEE16-69A0-19F2-813D-679D868550D4}"/>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graphicFrame>
        <p:nvGraphicFramePr>
          <p:cNvPr id="3" name="圖表 2">
            <a:extLst>
              <a:ext uri="{FF2B5EF4-FFF2-40B4-BE49-F238E27FC236}">
                <a16:creationId xmlns:a16="http://schemas.microsoft.com/office/drawing/2014/main" id="{158FA539-C3E1-52E1-6FD7-9A001DE8878B}"/>
              </a:ext>
            </a:extLst>
          </p:cNvPr>
          <p:cNvGraphicFramePr>
            <a:graphicFrameLocks/>
          </p:cNvGraphicFramePr>
          <p:nvPr>
            <p:extLst>
              <p:ext uri="{D42A27DB-BD31-4B8C-83A1-F6EECF244321}">
                <p14:modId xmlns:p14="http://schemas.microsoft.com/office/powerpoint/2010/main" val="919948323"/>
              </p:ext>
            </p:extLst>
          </p:nvPr>
        </p:nvGraphicFramePr>
        <p:xfrm>
          <a:off x="1362765" y="880382"/>
          <a:ext cx="6418470" cy="3740244"/>
        </p:xfrm>
        <a:graphic>
          <a:graphicData uri="http://schemas.openxmlformats.org/drawingml/2006/chart">
            <c:chart xmlns:c="http://schemas.openxmlformats.org/drawingml/2006/chart" xmlns:r="http://schemas.openxmlformats.org/officeDocument/2006/relationships" r:id="rId6"/>
          </a:graphicData>
        </a:graphic>
      </p:graphicFrame>
      <p:sp>
        <p:nvSpPr>
          <p:cNvPr id="4" name="文字方塊 3">
            <a:extLst>
              <a:ext uri="{FF2B5EF4-FFF2-40B4-BE49-F238E27FC236}">
                <a16:creationId xmlns:a16="http://schemas.microsoft.com/office/drawing/2014/main" id="{EF3D094C-0274-3DC8-3219-12A6397F1A06}"/>
              </a:ext>
            </a:extLst>
          </p:cNvPr>
          <p:cNvSpPr txBox="1"/>
          <p:nvPr/>
        </p:nvSpPr>
        <p:spPr>
          <a:xfrm>
            <a:off x="6468055" y="1096989"/>
            <a:ext cx="1313180" cy="261610"/>
          </a:xfrm>
          <a:prstGeom prst="rect">
            <a:avLst/>
          </a:prstGeom>
          <a:noFill/>
        </p:spPr>
        <p:txBody>
          <a:bodyPr wrap="none" rtlCol="0">
            <a:spAutoFit/>
          </a:bodyPr>
          <a:lstStyle/>
          <a:p>
            <a:r>
              <a:rPr lang="zh-TW" altLang="en-US" sz="1100" dirty="0"/>
              <a:t>單位：新台幣千元</a:t>
            </a:r>
          </a:p>
        </p:txBody>
      </p:sp>
    </p:spTree>
    <p:extLst>
      <p:ext uri="{BB962C8B-B14F-4D97-AF65-F5344CB8AC3E}">
        <p14:creationId xmlns:p14="http://schemas.microsoft.com/office/powerpoint/2010/main" val="12913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2"/>
        <p:cNvGrpSpPr/>
        <p:nvPr/>
      </p:nvGrpSpPr>
      <p:grpSpPr>
        <a:xfrm>
          <a:off x="0" y="0"/>
          <a:ext cx="0" cy="0"/>
          <a:chOff x="0" y="0"/>
          <a:chExt cx="0" cy="0"/>
        </a:xfrm>
      </p:grpSpPr>
      <p:sp useBgFill="1">
        <p:nvSpPr>
          <p:cNvPr id="923" name="Rectangle 92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Google Shape;917;p34"/>
          <p:cNvSpPr txBox="1"/>
          <p:nvPr/>
        </p:nvSpPr>
        <p:spPr>
          <a:xfrm>
            <a:off x="667753" y="480060"/>
            <a:ext cx="2800511" cy="267462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altLang="zh-TW" sz="4100" kern="1200">
                <a:solidFill>
                  <a:schemeClr val="tx1"/>
                </a:solidFill>
                <a:latin typeface="+mj-lt"/>
                <a:ea typeface="+mj-ea"/>
                <a:cs typeface="+mj-cs"/>
                <a:sym typeface="Arial Black"/>
              </a:rPr>
              <a:t>THANK YOU</a:t>
            </a:r>
            <a:endParaRPr lang="en-US" sz="4100" kern="1200">
              <a:solidFill>
                <a:schemeClr val="tx1"/>
              </a:solidFill>
              <a:latin typeface="+mj-lt"/>
              <a:ea typeface="+mj-ea"/>
              <a:cs typeface="+mj-cs"/>
              <a:sym typeface="Arial Black"/>
            </a:endParaRPr>
          </a:p>
        </p:txBody>
      </p:sp>
      <p:sp>
        <p:nvSpPr>
          <p:cNvPr id="918" name="Google Shape;918;p34"/>
          <p:cNvSpPr txBox="1"/>
          <p:nvPr/>
        </p:nvSpPr>
        <p:spPr>
          <a:xfrm>
            <a:off x="667754" y="3477006"/>
            <a:ext cx="2800510" cy="1179576"/>
          </a:xfrm>
          <a:prstGeom prst="rect">
            <a:avLst/>
          </a:prstGeom>
        </p:spPr>
        <p:txBody>
          <a:bodyPr spcFirstLastPara="1" vert="horz" lIns="91440" tIns="45720" rIns="91440" bIns="45720" rtlCol="0" anchorCtr="0">
            <a:normAutofit/>
          </a:bodyPr>
          <a:lstStyle/>
          <a:p>
            <a:pPr marR="0" lvl="0">
              <a:lnSpc>
                <a:spcPct val="90000"/>
              </a:lnSpc>
              <a:spcBef>
                <a:spcPts val="1000"/>
              </a:spcBef>
              <a:spcAft>
                <a:spcPts val="0"/>
              </a:spcAft>
            </a:pPr>
            <a:r>
              <a:rPr lang="en-US" altLang="zh-TW" sz="2400" kern="1200">
                <a:solidFill>
                  <a:schemeClr val="tx1"/>
                </a:solidFill>
                <a:latin typeface="+mn-lt"/>
                <a:ea typeface="+mn-ea"/>
                <a:cs typeface="+mn-cs"/>
                <a:sym typeface="Arial Black"/>
              </a:rPr>
              <a:t>For listening</a:t>
            </a:r>
            <a:endParaRPr lang="en-US" sz="2400" kern="1200">
              <a:solidFill>
                <a:schemeClr val="tx1"/>
              </a:solidFill>
              <a:latin typeface="+mn-lt"/>
              <a:ea typeface="+mn-ea"/>
              <a:cs typeface="+mn-cs"/>
              <a:sym typeface="Arial Black"/>
            </a:endParaRPr>
          </a:p>
        </p:txBody>
      </p:sp>
      <p:sp>
        <p:nvSpPr>
          <p:cNvPr id="92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圖片 1" descr="購物車的購物袋懸吊在空中">
            <a:extLst>
              <a:ext uri="{FF2B5EF4-FFF2-40B4-BE49-F238E27FC236}">
                <a16:creationId xmlns:a16="http://schemas.microsoft.com/office/drawing/2014/main" id="{8F927BFF-D8DE-0C73-DD1B-5B5F28E1B628}"/>
              </a:ext>
            </a:extLst>
          </p:cNvPr>
          <p:cNvPicPr>
            <a:picLocks noChangeAspect="1"/>
          </p:cNvPicPr>
          <p:nvPr/>
        </p:nvPicPr>
        <p:blipFill>
          <a:blip r:embed="rId3" cstate="print">
            <a:extLst>
              <a:ext uri="{28A0092B-C50C-407E-A947-70E740481C1C}">
                <a14:useLocalDpi xmlns:a14="http://schemas.microsoft.com/office/drawing/2010/main" val="0"/>
              </a:ext>
            </a:extLst>
          </a:blip>
          <a:srcRect l="8383" r="20653" b="1"/>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影像" descr="影像">
            <a:extLst>
              <a:ext uri="{FF2B5EF4-FFF2-40B4-BE49-F238E27FC236}">
                <a16:creationId xmlns:a16="http://schemas.microsoft.com/office/drawing/2014/main" id="{D54683F6-E4D8-B1B2-BAE2-2DF03BBD7DF7}"/>
              </a:ext>
            </a:extLst>
          </p:cNvPr>
          <p:cNvPicPr>
            <a:picLocks noChangeAspect="1"/>
          </p:cNvPicPr>
          <p:nvPr/>
        </p:nvPicPr>
        <p:blipFill>
          <a:blip r:embed="rId4"/>
          <a:stretch>
            <a:fillRect/>
          </a:stretch>
        </p:blipFill>
        <p:spPr>
          <a:xfrm>
            <a:off x="152241" y="157734"/>
            <a:ext cx="2245789" cy="527693"/>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4A12E-101A-CF18-C28D-370A973F44E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BE0C0D7-0C02-BDC8-A030-072F6EA81FC5}"/>
              </a:ext>
            </a:extLst>
          </p:cNvPr>
          <p:cNvSpPr>
            <a:spLocks noGrp="1"/>
          </p:cNvSpPr>
          <p:nvPr>
            <p:ph type="title"/>
          </p:nvPr>
        </p:nvSpPr>
        <p:spPr/>
        <p:txBody>
          <a:bodyPr/>
          <a:lstStyle/>
          <a:p>
            <a:pPr algn="l"/>
            <a:r>
              <a:rPr lang="en-US" altLang="zh-TW" dirty="0"/>
              <a:t>Disclaimer</a:t>
            </a:r>
            <a:endParaRPr lang="zh-TW" altLang="en-US" dirty="0"/>
          </a:p>
        </p:txBody>
      </p:sp>
      <p:sp>
        <p:nvSpPr>
          <p:cNvPr id="8" name="文字版面配置區 1">
            <a:extLst>
              <a:ext uri="{FF2B5EF4-FFF2-40B4-BE49-F238E27FC236}">
                <a16:creationId xmlns:a16="http://schemas.microsoft.com/office/drawing/2014/main" id="{B5A2D117-629E-AB64-EE7E-F02FF169EC78}"/>
              </a:ext>
            </a:extLst>
          </p:cNvPr>
          <p:cNvSpPr txBox="1">
            <a:spLocks/>
          </p:cNvSpPr>
          <p:nvPr/>
        </p:nvSpPr>
        <p:spPr>
          <a:xfrm>
            <a:off x="741680" y="1903413"/>
            <a:ext cx="7782560" cy="130016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a:lnSpc>
                <a:spcPct val="150000"/>
              </a:lnSpc>
            </a:pPr>
            <a:r>
              <a:rPr lang="zh-TW" altLang="en-US" sz="2000" dirty="0">
                <a:solidFill>
                  <a:schemeClr val="tx1">
                    <a:lumMod val="75000"/>
                    <a:lumOff val="25000"/>
                  </a:schemeClr>
                </a:solidFill>
              </a:rPr>
              <a:t> </a:t>
            </a:r>
            <a:r>
              <a:rPr lang="en-US" altLang="zh-TW" sz="2000" dirty="0">
                <a:solidFill>
                  <a:schemeClr val="tx1">
                    <a:lumMod val="75000"/>
                    <a:lumOff val="25000"/>
                  </a:schemeClr>
                </a:solidFill>
              </a:rPr>
              <a:t>Please note: This presentation includes forward-looking statements. These statements are based on our current expectations. Actual results may differ significantly from our expectations, and the company is not obligated to update these forward-looking statements in the future.</a:t>
            </a:r>
            <a:endParaRPr lang="zh-TW" altLang="en-US" sz="2000" dirty="0">
              <a:solidFill>
                <a:schemeClr val="tx1">
                  <a:lumMod val="75000"/>
                  <a:lumOff val="25000"/>
                </a:schemeClr>
              </a:solidFill>
            </a:endParaRPr>
          </a:p>
        </p:txBody>
      </p:sp>
    </p:spTree>
    <p:extLst>
      <p:ext uri="{BB962C8B-B14F-4D97-AF65-F5344CB8AC3E}">
        <p14:creationId xmlns:p14="http://schemas.microsoft.com/office/powerpoint/2010/main" val="388377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592AD-6FD8-D6A6-45E0-4A3852D1234F}"/>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315040B2-0C76-4A24-B6DD-C1C9CBCBB2C8}"/>
              </a:ext>
            </a:extLst>
          </p:cNvPr>
          <p:cNvSpPr/>
          <p:nvPr/>
        </p:nvSpPr>
        <p:spPr>
          <a:xfrm>
            <a:off x="0" y="0"/>
            <a:ext cx="9364436" cy="489857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E6E6E6"/>
              </a:solidFill>
            </a:endParaRPr>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D1008CD6-6921-157B-0663-4162E9A6A36E}"/>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pic>
        <p:nvPicPr>
          <p:cNvPr id="7" name="圖片 6" descr="衣架上色彩鮮豔的襯衫">
            <a:extLst>
              <a:ext uri="{FF2B5EF4-FFF2-40B4-BE49-F238E27FC236}">
                <a16:creationId xmlns:a16="http://schemas.microsoft.com/office/drawing/2014/main" id="{D0CE1E51-382E-D5B8-E949-A8464C88558D}"/>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 y="0"/>
            <a:ext cx="3429000" cy="5143500"/>
          </a:xfrm>
          <a:prstGeom prst="rect">
            <a:avLst/>
          </a:prstGeom>
        </p:spPr>
      </p:pic>
      <p:sp>
        <p:nvSpPr>
          <p:cNvPr id="9" name="矩形 8">
            <a:extLst>
              <a:ext uri="{FF2B5EF4-FFF2-40B4-BE49-F238E27FC236}">
                <a16:creationId xmlns:a16="http://schemas.microsoft.com/office/drawing/2014/main" id="{BD66EF5C-640A-018A-CB82-962C85AAB0CA}"/>
              </a:ext>
            </a:extLst>
          </p:cNvPr>
          <p:cNvSpPr/>
          <p:nvPr/>
        </p:nvSpPr>
        <p:spPr>
          <a:xfrm>
            <a:off x="616585" y="325900"/>
            <a:ext cx="5713877" cy="769441"/>
          </a:xfrm>
          <a:prstGeom prst="rect">
            <a:avLst/>
          </a:prstGeom>
        </p:spPr>
        <p:txBody>
          <a:bodyPr wrap="square">
            <a:spAutoFit/>
          </a:bodyPr>
          <a:lstStyle/>
          <a:p>
            <a:r>
              <a:rPr lang="en-US" altLang="zh-CN" sz="4400" b="1" dirty="0">
                <a:solidFill>
                  <a:schemeClr val="tx1"/>
                </a:solidFill>
                <a:latin typeface="Arial"/>
                <a:ea typeface="Arial"/>
                <a:cs typeface="Arial"/>
                <a:sym typeface="Arial"/>
              </a:rPr>
              <a:t>Presentation Outline</a:t>
            </a:r>
            <a:endParaRPr lang="zh-TW" altLang="en-US" sz="4400" dirty="0">
              <a:solidFill>
                <a:schemeClr val="tx1"/>
              </a:solidFill>
            </a:endParaRPr>
          </a:p>
        </p:txBody>
      </p:sp>
      <p:sp>
        <p:nvSpPr>
          <p:cNvPr id="5" name="Shape 129">
            <a:extLst>
              <a:ext uri="{FF2B5EF4-FFF2-40B4-BE49-F238E27FC236}">
                <a16:creationId xmlns:a16="http://schemas.microsoft.com/office/drawing/2014/main" id="{7D5F1EEA-F4C3-171D-F0A8-2DBF753EC8B3}"/>
              </a:ext>
            </a:extLst>
          </p:cNvPr>
          <p:cNvSpPr txBox="1"/>
          <p:nvPr/>
        </p:nvSpPr>
        <p:spPr>
          <a:xfrm>
            <a:off x="4625635" y="1287118"/>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Company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10" name="Shape 129">
            <a:extLst>
              <a:ext uri="{FF2B5EF4-FFF2-40B4-BE49-F238E27FC236}">
                <a16:creationId xmlns:a16="http://schemas.microsoft.com/office/drawing/2014/main" id="{A41C3928-2D45-F4F4-CB0C-63AB191F9282}"/>
              </a:ext>
            </a:extLst>
          </p:cNvPr>
          <p:cNvSpPr txBox="1"/>
          <p:nvPr/>
        </p:nvSpPr>
        <p:spPr>
          <a:xfrm>
            <a:off x="4611718" y="214969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Industry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11" name="Shape 129">
            <a:extLst>
              <a:ext uri="{FF2B5EF4-FFF2-40B4-BE49-F238E27FC236}">
                <a16:creationId xmlns:a16="http://schemas.microsoft.com/office/drawing/2014/main" id="{0EB1BA9B-E3EA-8CA8-710D-B29DCDD169DE}"/>
              </a:ext>
            </a:extLst>
          </p:cNvPr>
          <p:cNvSpPr txBox="1"/>
          <p:nvPr/>
        </p:nvSpPr>
        <p:spPr>
          <a:xfrm>
            <a:off x="4611718" y="3034110"/>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Business Model and Outlook</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12" name="Shape 129">
            <a:extLst>
              <a:ext uri="{FF2B5EF4-FFF2-40B4-BE49-F238E27FC236}">
                <a16:creationId xmlns:a16="http://schemas.microsoft.com/office/drawing/2014/main" id="{D5491723-E635-C322-9E8F-97AA7C7AEB78}"/>
              </a:ext>
            </a:extLst>
          </p:cNvPr>
          <p:cNvSpPr txBox="1"/>
          <p:nvPr/>
        </p:nvSpPr>
        <p:spPr>
          <a:xfrm>
            <a:off x="4611718" y="3958278"/>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Financial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14" name="Oval 15">
            <a:extLst>
              <a:ext uri="{FF2B5EF4-FFF2-40B4-BE49-F238E27FC236}">
                <a16:creationId xmlns:a16="http://schemas.microsoft.com/office/drawing/2014/main" id="{086CCAB6-56A2-9916-97E0-C72DB1105682}"/>
              </a:ext>
            </a:extLst>
          </p:cNvPr>
          <p:cNvSpPr/>
          <p:nvPr/>
        </p:nvSpPr>
        <p:spPr>
          <a:xfrm>
            <a:off x="3683200" y="1095341"/>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cs typeface="+mn-ea"/>
                <a:sym typeface="+mn-lt"/>
              </a:rPr>
              <a:t>1</a:t>
            </a:r>
          </a:p>
        </p:txBody>
      </p:sp>
      <p:sp>
        <p:nvSpPr>
          <p:cNvPr id="15" name="Oval 15">
            <a:extLst>
              <a:ext uri="{FF2B5EF4-FFF2-40B4-BE49-F238E27FC236}">
                <a16:creationId xmlns:a16="http://schemas.microsoft.com/office/drawing/2014/main" id="{0111C8D0-7AB2-4680-F431-A3AC39344E5F}"/>
              </a:ext>
            </a:extLst>
          </p:cNvPr>
          <p:cNvSpPr/>
          <p:nvPr/>
        </p:nvSpPr>
        <p:spPr>
          <a:xfrm>
            <a:off x="3683200" y="2012373"/>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2</a:t>
            </a:r>
            <a:endParaRPr lang="en-US" sz="2000" dirty="0">
              <a:solidFill>
                <a:schemeClr val="bg1"/>
              </a:solidFill>
              <a:cs typeface="+mn-ea"/>
              <a:sym typeface="+mn-lt"/>
            </a:endParaRPr>
          </a:p>
        </p:txBody>
      </p:sp>
      <p:sp>
        <p:nvSpPr>
          <p:cNvPr id="16" name="Oval 15">
            <a:extLst>
              <a:ext uri="{FF2B5EF4-FFF2-40B4-BE49-F238E27FC236}">
                <a16:creationId xmlns:a16="http://schemas.microsoft.com/office/drawing/2014/main" id="{EF5F9674-1F12-D676-AB02-95AB1654798D}"/>
              </a:ext>
            </a:extLst>
          </p:cNvPr>
          <p:cNvSpPr/>
          <p:nvPr/>
        </p:nvSpPr>
        <p:spPr>
          <a:xfrm>
            <a:off x="3683200" y="2894025"/>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3</a:t>
            </a:r>
            <a:endParaRPr lang="en-US" sz="2000" dirty="0">
              <a:solidFill>
                <a:schemeClr val="bg1"/>
              </a:solidFill>
              <a:cs typeface="+mn-ea"/>
              <a:sym typeface="+mn-lt"/>
            </a:endParaRPr>
          </a:p>
        </p:txBody>
      </p:sp>
      <p:sp>
        <p:nvSpPr>
          <p:cNvPr id="17" name="Oval 15">
            <a:extLst>
              <a:ext uri="{FF2B5EF4-FFF2-40B4-BE49-F238E27FC236}">
                <a16:creationId xmlns:a16="http://schemas.microsoft.com/office/drawing/2014/main" id="{1AE5D479-EE5B-A43A-7633-A7F52EC28778}"/>
              </a:ext>
            </a:extLst>
          </p:cNvPr>
          <p:cNvSpPr/>
          <p:nvPr/>
        </p:nvSpPr>
        <p:spPr>
          <a:xfrm>
            <a:off x="3683200" y="3775677"/>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4</a:t>
            </a:r>
            <a:endParaRPr lang="en-US" sz="2000" dirty="0">
              <a:solidFill>
                <a:schemeClr val="bg1"/>
              </a:solidFill>
              <a:cs typeface="+mn-ea"/>
              <a:sym typeface="+mn-lt"/>
            </a:endParaRPr>
          </a:p>
        </p:txBody>
      </p:sp>
    </p:spTree>
    <p:extLst>
      <p:ext uri="{BB962C8B-B14F-4D97-AF65-F5344CB8AC3E}">
        <p14:creationId xmlns:p14="http://schemas.microsoft.com/office/powerpoint/2010/main" val="237499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CCF48-34F9-7E6D-C806-A1E62BD4FB85}"/>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69E57A5F-20A0-EFAF-5949-67F3DD77B9D3}"/>
              </a:ext>
            </a:extLst>
          </p:cNvPr>
          <p:cNvSpPr/>
          <p:nvPr/>
        </p:nvSpPr>
        <p:spPr>
          <a:xfrm>
            <a:off x="0" y="0"/>
            <a:ext cx="9364436" cy="489857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E6E6E6"/>
              </a:solidFill>
            </a:endParaRPr>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8EACCD32-0B5D-95EE-BD43-C148D51395BA}"/>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14" name="Oval 15">
            <a:extLst>
              <a:ext uri="{FF2B5EF4-FFF2-40B4-BE49-F238E27FC236}">
                <a16:creationId xmlns:a16="http://schemas.microsoft.com/office/drawing/2014/main" id="{BB8BE384-DDD9-6AA2-4F7E-F965C6E183C9}"/>
              </a:ext>
            </a:extLst>
          </p:cNvPr>
          <p:cNvSpPr/>
          <p:nvPr/>
        </p:nvSpPr>
        <p:spPr>
          <a:xfrm>
            <a:off x="3827837" y="809115"/>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cs typeface="+mn-ea"/>
                <a:sym typeface="+mn-lt"/>
              </a:rPr>
              <a:t>1</a:t>
            </a:r>
          </a:p>
        </p:txBody>
      </p:sp>
      <p:sp>
        <p:nvSpPr>
          <p:cNvPr id="15" name="Oval 15">
            <a:extLst>
              <a:ext uri="{FF2B5EF4-FFF2-40B4-BE49-F238E27FC236}">
                <a16:creationId xmlns:a16="http://schemas.microsoft.com/office/drawing/2014/main" id="{33B04AB5-57A1-D55F-6026-8760BB5FC70C}"/>
              </a:ext>
            </a:extLst>
          </p:cNvPr>
          <p:cNvSpPr/>
          <p:nvPr/>
        </p:nvSpPr>
        <p:spPr>
          <a:xfrm>
            <a:off x="3827837" y="1726147"/>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2</a:t>
            </a:r>
            <a:endParaRPr lang="en-US" sz="2000" dirty="0">
              <a:solidFill>
                <a:schemeClr val="bg1"/>
              </a:solidFill>
              <a:cs typeface="+mn-ea"/>
              <a:sym typeface="+mn-lt"/>
            </a:endParaRPr>
          </a:p>
        </p:txBody>
      </p:sp>
      <p:sp>
        <p:nvSpPr>
          <p:cNvPr id="16" name="Oval 15">
            <a:extLst>
              <a:ext uri="{FF2B5EF4-FFF2-40B4-BE49-F238E27FC236}">
                <a16:creationId xmlns:a16="http://schemas.microsoft.com/office/drawing/2014/main" id="{03E12FD8-5E11-3C91-5EAF-6FB382814970}"/>
              </a:ext>
            </a:extLst>
          </p:cNvPr>
          <p:cNvSpPr/>
          <p:nvPr/>
        </p:nvSpPr>
        <p:spPr>
          <a:xfrm>
            <a:off x="3827837" y="2607799"/>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3</a:t>
            </a:r>
            <a:endParaRPr lang="en-US" sz="2000" dirty="0">
              <a:solidFill>
                <a:schemeClr val="bg1"/>
              </a:solidFill>
              <a:cs typeface="+mn-ea"/>
              <a:sym typeface="+mn-lt"/>
            </a:endParaRPr>
          </a:p>
        </p:txBody>
      </p:sp>
      <p:sp>
        <p:nvSpPr>
          <p:cNvPr id="17" name="Oval 15">
            <a:extLst>
              <a:ext uri="{FF2B5EF4-FFF2-40B4-BE49-F238E27FC236}">
                <a16:creationId xmlns:a16="http://schemas.microsoft.com/office/drawing/2014/main" id="{CD661F4E-831D-74D2-4808-324A799C979A}"/>
              </a:ext>
            </a:extLst>
          </p:cNvPr>
          <p:cNvSpPr/>
          <p:nvPr/>
        </p:nvSpPr>
        <p:spPr>
          <a:xfrm>
            <a:off x="3827837" y="3489451"/>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4</a:t>
            </a:r>
            <a:endParaRPr lang="en-US" sz="2000" dirty="0">
              <a:solidFill>
                <a:schemeClr val="bg1"/>
              </a:solidFill>
              <a:cs typeface="+mn-ea"/>
              <a:sym typeface="+mn-lt"/>
            </a:endParaRPr>
          </a:p>
        </p:txBody>
      </p:sp>
      <p:sp>
        <p:nvSpPr>
          <p:cNvPr id="2" name="矩形 1">
            <a:extLst>
              <a:ext uri="{FF2B5EF4-FFF2-40B4-BE49-F238E27FC236}">
                <a16:creationId xmlns:a16="http://schemas.microsoft.com/office/drawing/2014/main" id="{97923738-1324-EE2A-086D-487C9BA8AAC4}"/>
              </a:ext>
            </a:extLst>
          </p:cNvPr>
          <p:cNvSpPr/>
          <p:nvPr/>
        </p:nvSpPr>
        <p:spPr>
          <a:xfrm>
            <a:off x="1649186" y="882227"/>
            <a:ext cx="2013446" cy="707886"/>
          </a:xfrm>
          <a:prstGeom prst="rect">
            <a:avLst/>
          </a:prstGeom>
        </p:spPr>
        <p:txBody>
          <a:bodyPr wrap="square">
            <a:spAutoFit/>
          </a:bodyPr>
          <a:lstStyle/>
          <a:p>
            <a:pPr algn="ctr"/>
            <a:r>
              <a:rPr lang="en-US" altLang="zh-TW" sz="4000" b="1" dirty="0">
                <a:solidFill>
                  <a:srgbClr val="FF0000"/>
                </a:solidFill>
              </a:rPr>
              <a:t>&gt;&gt;&gt;&gt;&gt;</a:t>
            </a:r>
            <a:endParaRPr lang="zh-TW" altLang="en-US" sz="4000" b="1" dirty="0">
              <a:solidFill>
                <a:srgbClr val="FF0000"/>
              </a:solidFill>
            </a:endParaRPr>
          </a:p>
        </p:txBody>
      </p:sp>
      <p:sp>
        <p:nvSpPr>
          <p:cNvPr id="3" name="Shape 129">
            <a:extLst>
              <a:ext uri="{FF2B5EF4-FFF2-40B4-BE49-F238E27FC236}">
                <a16:creationId xmlns:a16="http://schemas.microsoft.com/office/drawing/2014/main" id="{F00CA493-6649-B048-6F93-D30376D32A48}"/>
              </a:ext>
            </a:extLst>
          </p:cNvPr>
          <p:cNvSpPr txBox="1"/>
          <p:nvPr/>
        </p:nvSpPr>
        <p:spPr>
          <a:xfrm>
            <a:off x="4759626" y="101828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Company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4" name="Shape 129">
            <a:extLst>
              <a:ext uri="{FF2B5EF4-FFF2-40B4-BE49-F238E27FC236}">
                <a16:creationId xmlns:a16="http://schemas.microsoft.com/office/drawing/2014/main" id="{196ED720-244E-98AA-4F00-EE2C12F20F10}"/>
              </a:ext>
            </a:extLst>
          </p:cNvPr>
          <p:cNvSpPr txBox="1"/>
          <p:nvPr/>
        </p:nvSpPr>
        <p:spPr>
          <a:xfrm>
            <a:off x="4745709" y="1880860"/>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Industry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7" name="Shape 129">
            <a:extLst>
              <a:ext uri="{FF2B5EF4-FFF2-40B4-BE49-F238E27FC236}">
                <a16:creationId xmlns:a16="http://schemas.microsoft.com/office/drawing/2014/main" id="{C8F35B3F-4600-8860-64E0-1E7AE8122913}"/>
              </a:ext>
            </a:extLst>
          </p:cNvPr>
          <p:cNvSpPr txBox="1"/>
          <p:nvPr/>
        </p:nvSpPr>
        <p:spPr>
          <a:xfrm>
            <a:off x="4745709" y="2765276"/>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Business Model and Outlook</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8" name="Shape 129">
            <a:extLst>
              <a:ext uri="{FF2B5EF4-FFF2-40B4-BE49-F238E27FC236}">
                <a16:creationId xmlns:a16="http://schemas.microsoft.com/office/drawing/2014/main" id="{CF822DA9-46A4-6B87-0D40-CFFF9FBEDD2F}"/>
              </a:ext>
            </a:extLst>
          </p:cNvPr>
          <p:cNvSpPr txBox="1"/>
          <p:nvPr/>
        </p:nvSpPr>
        <p:spPr>
          <a:xfrm>
            <a:off x="4745709" y="368944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Financial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Tree>
    <p:extLst>
      <p:ext uri="{BB962C8B-B14F-4D97-AF65-F5344CB8AC3E}">
        <p14:creationId xmlns:p14="http://schemas.microsoft.com/office/powerpoint/2010/main" val="278047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8EFC-FB4A-9CA7-A27A-53444D4A818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48842DD-1931-5B13-A7CA-A926AE913A19}"/>
              </a:ext>
            </a:extLst>
          </p:cNvPr>
          <p:cNvSpPr>
            <a:spLocks noGrp="1"/>
          </p:cNvSpPr>
          <p:nvPr>
            <p:ph type="title"/>
          </p:nvPr>
        </p:nvSpPr>
        <p:spPr/>
        <p:txBody>
          <a:bodyPr/>
          <a:lstStyle/>
          <a:p>
            <a:pPr algn="l"/>
            <a:r>
              <a:rPr lang="en-US" altLang="zh-TW" dirty="0"/>
              <a:t>Company Overview</a:t>
            </a:r>
            <a:endParaRPr lang="zh-TW" altLang="en-US" dirty="0"/>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D7BFFDC2-ED06-35A5-AAD7-C0D756701907}"/>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4" name="Shape 398">
            <a:extLst>
              <a:ext uri="{FF2B5EF4-FFF2-40B4-BE49-F238E27FC236}">
                <a16:creationId xmlns:a16="http://schemas.microsoft.com/office/drawing/2014/main" id="{69653628-AB79-DF63-F33C-8DCF95D471EB}"/>
              </a:ext>
            </a:extLst>
          </p:cNvPr>
          <p:cNvSpPr txBox="1">
            <a:spLocks noChangeArrowheads="1"/>
          </p:cNvSpPr>
          <p:nvPr/>
        </p:nvSpPr>
        <p:spPr bwMode="auto">
          <a:xfrm>
            <a:off x="610506" y="948689"/>
            <a:ext cx="7365094" cy="350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27000" indent="-127000">
              <a:defRPr kumimoji="1" sz="1300">
                <a:solidFill>
                  <a:schemeClr val="tx1"/>
                </a:solidFill>
                <a:latin typeface="Calibri" panose="020F0502020204030204" pitchFamily="34" charset="0"/>
                <a:ea typeface="新細明體" panose="02020500000000000000" pitchFamily="18" charset="-120"/>
              </a:defRPr>
            </a:lvl1pPr>
            <a:lvl2pPr marL="742950" indent="-285750">
              <a:defRPr kumimoji="1" sz="1300">
                <a:solidFill>
                  <a:schemeClr val="tx1"/>
                </a:solidFill>
                <a:latin typeface="Calibri" panose="020F0502020204030204" pitchFamily="34" charset="0"/>
                <a:ea typeface="新細明體" panose="02020500000000000000" pitchFamily="18" charset="-120"/>
              </a:defRPr>
            </a:lvl2pPr>
            <a:lvl3pPr marL="1143000" indent="-228600">
              <a:defRPr kumimoji="1" sz="1300">
                <a:solidFill>
                  <a:schemeClr val="tx1"/>
                </a:solidFill>
                <a:latin typeface="Calibri" panose="020F0502020204030204" pitchFamily="34" charset="0"/>
                <a:ea typeface="新細明體" panose="02020500000000000000" pitchFamily="18" charset="-120"/>
              </a:defRPr>
            </a:lvl3pPr>
            <a:lvl4pPr marL="1600200" indent="-228600">
              <a:defRPr kumimoji="1" sz="1300">
                <a:solidFill>
                  <a:schemeClr val="tx1"/>
                </a:solidFill>
                <a:latin typeface="Calibri" panose="020F0502020204030204" pitchFamily="34" charset="0"/>
                <a:ea typeface="新細明體" panose="02020500000000000000" pitchFamily="18" charset="-120"/>
              </a:defRPr>
            </a:lvl4pPr>
            <a:lvl5pPr marL="2057400" indent="-228600">
              <a:defRPr kumimoji="1" sz="1300">
                <a:solidFill>
                  <a:schemeClr val="tx1"/>
                </a:solidFill>
                <a:latin typeface="Calibri" panose="020F0502020204030204" pitchFamily="34" charset="0"/>
                <a:ea typeface="新細明體" panose="02020500000000000000" pitchFamily="18" charset="-120"/>
              </a:defRPr>
            </a:lvl5pPr>
            <a:lvl6pPr marL="2514600" indent="-228600" defTabSz="685800" eaLnBrk="0" fontAlgn="base" hangingPunct="0">
              <a:spcBef>
                <a:spcPct val="0"/>
              </a:spcBef>
              <a:spcAft>
                <a:spcPct val="0"/>
              </a:spcAft>
              <a:defRPr kumimoji="1" sz="1300">
                <a:solidFill>
                  <a:schemeClr val="tx1"/>
                </a:solidFill>
                <a:latin typeface="Calibri" panose="020F0502020204030204" pitchFamily="34" charset="0"/>
                <a:ea typeface="新細明體" panose="02020500000000000000" pitchFamily="18" charset="-120"/>
              </a:defRPr>
            </a:lvl6pPr>
            <a:lvl7pPr marL="2971800" indent="-228600" defTabSz="685800" eaLnBrk="0" fontAlgn="base" hangingPunct="0">
              <a:spcBef>
                <a:spcPct val="0"/>
              </a:spcBef>
              <a:spcAft>
                <a:spcPct val="0"/>
              </a:spcAft>
              <a:defRPr kumimoji="1" sz="1300">
                <a:solidFill>
                  <a:schemeClr val="tx1"/>
                </a:solidFill>
                <a:latin typeface="Calibri" panose="020F0502020204030204" pitchFamily="34" charset="0"/>
                <a:ea typeface="新細明體" panose="02020500000000000000" pitchFamily="18" charset="-120"/>
              </a:defRPr>
            </a:lvl7pPr>
            <a:lvl8pPr marL="3429000" indent="-228600" defTabSz="685800" eaLnBrk="0" fontAlgn="base" hangingPunct="0">
              <a:spcBef>
                <a:spcPct val="0"/>
              </a:spcBef>
              <a:spcAft>
                <a:spcPct val="0"/>
              </a:spcAft>
              <a:defRPr kumimoji="1" sz="1300">
                <a:solidFill>
                  <a:schemeClr val="tx1"/>
                </a:solidFill>
                <a:latin typeface="Calibri" panose="020F0502020204030204" pitchFamily="34" charset="0"/>
                <a:ea typeface="新細明體" panose="02020500000000000000" pitchFamily="18" charset="-120"/>
              </a:defRPr>
            </a:lvl8pPr>
            <a:lvl9pPr marL="3886200" indent="-228600" defTabSz="685800" eaLnBrk="0" fontAlgn="base" hangingPunct="0">
              <a:spcBef>
                <a:spcPct val="0"/>
              </a:spcBef>
              <a:spcAft>
                <a:spcPct val="0"/>
              </a:spcAft>
              <a:defRPr kumimoji="1" sz="1300">
                <a:solidFill>
                  <a:schemeClr val="tx1"/>
                </a:solidFill>
                <a:latin typeface="Calibri" panose="020F0502020204030204" pitchFamily="34" charset="0"/>
                <a:ea typeface="新細明體" panose="02020500000000000000" pitchFamily="18" charset="-120"/>
              </a:defRPr>
            </a:lvl9pPr>
          </a:lstStyle>
          <a:p>
            <a:pPr marL="342900" indent="-342900">
              <a:lnSpc>
                <a:spcPct val="150000"/>
              </a:lnSpc>
              <a:buFont typeface="Wingdings" panose="05000000000000000000" pitchFamily="2" charset="2"/>
              <a:buChar char="p"/>
            </a:pPr>
            <a:r>
              <a:rPr kumimoji="0" lang="en-US" altLang="zh-TW" sz="2000" b="1" dirty="0">
                <a:solidFill>
                  <a:srgbClr val="595959"/>
                </a:solidFill>
                <a:latin typeface="微軟正黑體" panose="020B0604030504040204" pitchFamily="34" charset="-120"/>
                <a:ea typeface="微軟正黑體" panose="020B0604030504040204" pitchFamily="34" charset="-120"/>
              </a:rPr>
              <a:t>Company Name: Innovative New Retail Co., Ltd. (Stock Code: 3085)</a:t>
            </a:r>
          </a:p>
          <a:p>
            <a:pPr marL="342900" indent="-342900">
              <a:lnSpc>
                <a:spcPct val="150000"/>
              </a:lnSpc>
              <a:buFont typeface="Wingdings" panose="05000000000000000000" pitchFamily="2" charset="2"/>
              <a:buChar char="p"/>
            </a:pPr>
            <a:r>
              <a:rPr kumimoji="0" lang="en-US" altLang="zh-TW" sz="2000" b="1" dirty="0">
                <a:solidFill>
                  <a:srgbClr val="595959"/>
                </a:solidFill>
                <a:latin typeface="微軟正黑體" panose="020B0604030504040204" pitchFamily="34" charset="-120"/>
                <a:ea typeface="微軟正黑體" panose="020B0604030504040204" pitchFamily="34" charset="-120"/>
              </a:rPr>
              <a:t>Established: 1995</a:t>
            </a:r>
          </a:p>
          <a:p>
            <a:pPr marL="342900" indent="-342900">
              <a:lnSpc>
                <a:spcPct val="150000"/>
              </a:lnSpc>
              <a:buFont typeface="Wingdings" panose="05000000000000000000" pitchFamily="2" charset="2"/>
              <a:buChar char="p"/>
            </a:pPr>
            <a:r>
              <a:rPr kumimoji="0" lang="en-US" altLang="zh-TW" sz="2000" b="1" dirty="0">
                <a:solidFill>
                  <a:srgbClr val="595959"/>
                </a:solidFill>
                <a:latin typeface="微軟正黑體" panose="020B0604030504040204" pitchFamily="34" charset="-120"/>
                <a:ea typeface="微軟正黑體" panose="020B0604030504040204" pitchFamily="34" charset="-120"/>
              </a:rPr>
              <a:t>Chairperson: LEE</a:t>
            </a:r>
            <a:r>
              <a:rPr kumimoji="0" lang="zh-TW" altLang="en-US" sz="2000" b="1" dirty="0">
                <a:solidFill>
                  <a:srgbClr val="595959"/>
                </a:solidFill>
                <a:latin typeface="微軟正黑體" panose="020B0604030504040204" pitchFamily="34" charset="-120"/>
                <a:ea typeface="微軟正黑體" panose="020B0604030504040204" pitchFamily="34" charset="-120"/>
              </a:rPr>
              <a:t> </a:t>
            </a:r>
            <a:r>
              <a:rPr kumimoji="0" lang="en-US" altLang="zh-TW" sz="2000" b="1" dirty="0">
                <a:solidFill>
                  <a:srgbClr val="595959"/>
                </a:solidFill>
                <a:latin typeface="微軟正黑體" panose="020B0604030504040204" pitchFamily="34" charset="-120"/>
                <a:ea typeface="微軟正黑體" panose="020B0604030504040204" pitchFamily="34" charset="-120"/>
              </a:rPr>
              <a:t>Yun Chin</a:t>
            </a:r>
          </a:p>
          <a:p>
            <a:pPr marL="342900" indent="-342900">
              <a:lnSpc>
                <a:spcPct val="150000"/>
              </a:lnSpc>
              <a:buFont typeface="Wingdings" panose="05000000000000000000" pitchFamily="2" charset="2"/>
              <a:buChar char="p"/>
            </a:pPr>
            <a:r>
              <a:rPr kumimoji="0" lang="en-US" altLang="zh-TW" sz="2000" b="1" dirty="0">
                <a:solidFill>
                  <a:srgbClr val="595959"/>
                </a:solidFill>
                <a:latin typeface="微軟正黑體" panose="020B0604030504040204" pitchFamily="34" charset="-120"/>
                <a:ea typeface="微軟正黑體" panose="020B0604030504040204" pitchFamily="34" charset="-120"/>
              </a:rPr>
              <a:t>Number of Employees: 56</a:t>
            </a:r>
          </a:p>
          <a:p>
            <a:pPr marL="342900" indent="-342900">
              <a:lnSpc>
                <a:spcPct val="150000"/>
              </a:lnSpc>
              <a:buFont typeface="Wingdings" panose="05000000000000000000" pitchFamily="2" charset="2"/>
              <a:buChar char="p"/>
            </a:pPr>
            <a:r>
              <a:rPr kumimoji="0" lang="en-US" altLang="zh-TW" sz="2000" b="1" dirty="0">
                <a:solidFill>
                  <a:srgbClr val="595959"/>
                </a:solidFill>
                <a:latin typeface="微軟正黑體" panose="020B0604030504040204" pitchFamily="34" charset="-120"/>
                <a:ea typeface="微軟正黑體" panose="020B0604030504040204" pitchFamily="34" charset="-120"/>
              </a:rPr>
              <a:t>Main Business Areas:</a:t>
            </a:r>
          </a:p>
          <a:p>
            <a:pPr marL="615950" lvl="1" indent="0">
              <a:lnSpc>
                <a:spcPct val="150000"/>
              </a:lnSpc>
            </a:pPr>
            <a:r>
              <a:rPr kumimoji="0" lang="en-US" altLang="zh-TW" sz="2000" b="1" dirty="0">
                <a:solidFill>
                  <a:srgbClr val="595959"/>
                </a:solidFill>
                <a:latin typeface="微軟正黑體" panose="020B0604030504040204" pitchFamily="34" charset="-120"/>
                <a:ea typeface="微軟正黑體" panose="020B0604030504040204" pitchFamily="34" charset="-120"/>
              </a:rPr>
              <a:t>1.E-commerce</a:t>
            </a:r>
          </a:p>
          <a:p>
            <a:pPr marL="615950" lvl="1" indent="0">
              <a:lnSpc>
                <a:spcPct val="150000"/>
              </a:lnSpc>
            </a:pPr>
            <a:r>
              <a:rPr kumimoji="0" lang="en-US" altLang="zh-TW" sz="2000" b="1" dirty="0">
                <a:solidFill>
                  <a:srgbClr val="595959"/>
                </a:solidFill>
                <a:latin typeface="微軟正黑體" panose="020B0604030504040204" pitchFamily="34" charset="-120"/>
                <a:ea typeface="微軟正黑體" panose="020B0604030504040204" pitchFamily="34" charset="-120"/>
              </a:rPr>
              <a:t>2.Warehouse and Logistics</a:t>
            </a:r>
          </a:p>
        </p:txBody>
      </p:sp>
    </p:spTree>
    <p:extLst>
      <p:ext uri="{BB962C8B-B14F-4D97-AF65-F5344CB8AC3E}">
        <p14:creationId xmlns:p14="http://schemas.microsoft.com/office/powerpoint/2010/main" val="45642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12B56-D161-6093-8CF5-B20566EA0304}"/>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5E8D6376-5BC2-4C4F-60F6-B1E3D1CF9CB8}"/>
              </a:ext>
            </a:extLst>
          </p:cNvPr>
          <p:cNvSpPr/>
          <p:nvPr/>
        </p:nvSpPr>
        <p:spPr>
          <a:xfrm>
            <a:off x="0" y="0"/>
            <a:ext cx="9364436" cy="489857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E6E6E6"/>
              </a:solidFill>
            </a:endParaRPr>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05E2F57E-2B4B-0A44-0EF8-05A4D9E4FAA4}"/>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14" name="Oval 15">
            <a:extLst>
              <a:ext uri="{FF2B5EF4-FFF2-40B4-BE49-F238E27FC236}">
                <a16:creationId xmlns:a16="http://schemas.microsoft.com/office/drawing/2014/main" id="{75A8EFC4-D2F4-11D8-DB39-041816E67466}"/>
              </a:ext>
            </a:extLst>
          </p:cNvPr>
          <p:cNvSpPr/>
          <p:nvPr/>
        </p:nvSpPr>
        <p:spPr>
          <a:xfrm>
            <a:off x="3827837" y="809115"/>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cs typeface="+mn-ea"/>
                <a:sym typeface="+mn-lt"/>
              </a:rPr>
              <a:t>1</a:t>
            </a:r>
          </a:p>
        </p:txBody>
      </p:sp>
      <p:sp>
        <p:nvSpPr>
          <p:cNvPr id="15" name="Oval 15">
            <a:extLst>
              <a:ext uri="{FF2B5EF4-FFF2-40B4-BE49-F238E27FC236}">
                <a16:creationId xmlns:a16="http://schemas.microsoft.com/office/drawing/2014/main" id="{7829CC16-E63E-ED5F-7A02-944AA6E2B3B5}"/>
              </a:ext>
            </a:extLst>
          </p:cNvPr>
          <p:cNvSpPr/>
          <p:nvPr/>
        </p:nvSpPr>
        <p:spPr>
          <a:xfrm>
            <a:off x="3827837" y="1726147"/>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2</a:t>
            </a:r>
            <a:endParaRPr lang="en-US" sz="2000" dirty="0">
              <a:solidFill>
                <a:schemeClr val="bg1"/>
              </a:solidFill>
              <a:cs typeface="+mn-ea"/>
              <a:sym typeface="+mn-lt"/>
            </a:endParaRPr>
          </a:p>
        </p:txBody>
      </p:sp>
      <p:sp>
        <p:nvSpPr>
          <p:cNvPr id="16" name="Oval 15">
            <a:extLst>
              <a:ext uri="{FF2B5EF4-FFF2-40B4-BE49-F238E27FC236}">
                <a16:creationId xmlns:a16="http://schemas.microsoft.com/office/drawing/2014/main" id="{B043CD72-9156-5925-6C1B-EEE6D4C51B55}"/>
              </a:ext>
            </a:extLst>
          </p:cNvPr>
          <p:cNvSpPr/>
          <p:nvPr/>
        </p:nvSpPr>
        <p:spPr>
          <a:xfrm>
            <a:off x="3827837" y="2607799"/>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3</a:t>
            </a:r>
            <a:endParaRPr lang="en-US" sz="2000" dirty="0">
              <a:solidFill>
                <a:schemeClr val="bg1"/>
              </a:solidFill>
              <a:cs typeface="+mn-ea"/>
              <a:sym typeface="+mn-lt"/>
            </a:endParaRPr>
          </a:p>
        </p:txBody>
      </p:sp>
      <p:sp>
        <p:nvSpPr>
          <p:cNvPr id="17" name="Oval 15">
            <a:extLst>
              <a:ext uri="{FF2B5EF4-FFF2-40B4-BE49-F238E27FC236}">
                <a16:creationId xmlns:a16="http://schemas.microsoft.com/office/drawing/2014/main" id="{60865370-0EA1-CC04-45F1-40157C94ECF0}"/>
              </a:ext>
            </a:extLst>
          </p:cNvPr>
          <p:cNvSpPr/>
          <p:nvPr/>
        </p:nvSpPr>
        <p:spPr>
          <a:xfrm>
            <a:off x="3827837" y="3489451"/>
            <a:ext cx="777230" cy="750726"/>
          </a:xfrm>
          <a:prstGeom prst="ellipse">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cs typeface="+mn-ea"/>
                <a:sym typeface="+mn-lt"/>
              </a:rPr>
              <a:t>4</a:t>
            </a:r>
            <a:endParaRPr lang="en-US" sz="2000" dirty="0">
              <a:solidFill>
                <a:schemeClr val="bg1"/>
              </a:solidFill>
              <a:cs typeface="+mn-ea"/>
              <a:sym typeface="+mn-lt"/>
            </a:endParaRPr>
          </a:p>
        </p:txBody>
      </p:sp>
      <p:sp>
        <p:nvSpPr>
          <p:cNvPr id="2" name="矩形 1">
            <a:extLst>
              <a:ext uri="{FF2B5EF4-FFF2-40B4-BE49-F238E27FC236}">
                <a16:creationId xmlns:a16="http://schemas.microsoft.com/office/drawing/2014/main" id="{400F2A98-21A6-2D8E-28F7-4A2AF65263DF}"/>
              </a:ext>
            </a:extLst>
          </p:cNvPr>
          <p:cNvSpPr/>
          <p:nvPr/>
        </p:nvSpPr>
        <p:spPr>
          <a:xfrm>
            <a:off x="1649186" y="1747567"/>
            <a:ext cx="2013446" cy="707886"/>
          </a:xfrm>
          <a:prstGeom prst="rect">
            <a:avLst/>
          </a:prstGeom>
        </p:spPr>
        <p:txBody>
          <a:bodyPr wrap="square">
            <a:spAutoFit/>
          </a:bodyPr>
          <a:lstStyle/>
          <a:p>
            <a:pPr algn="ctr"/>
            <a:r>
              <a:rPr lang="en-US" altLang="zh-TW" sz="4000" b="1" dirty="0">
                <a:solidFill>
                  <a:srgbClr val="FF0000"/>
                </a:solidFill>
              </a:rPr>
              <a:t>&gt;&gt;&gt;&gt;&gt;</a:t>
            </a:r>
            <a:endParaRPr lang="zh-TW" altLang="en-US" sz="4000" b="1" dirty="0">
              <a:solidFill>
                <a:srgbClr val="FF0000"/>
              </a:solidFill>
            </a:endParaRPr>
          </a:p>
        </p:txBody>
      </p:sp>
      <p:sp>
        <p:nvSpPr>
          <p:cNvPr id="3" name="Shape 129">
            <a:extLst>
              <a:ext uri="{FF2B5EF4-FFF2-40B4-BE49-F238E27FC236}">
                <a16:creationId xmlns:a16="http://schemas.microsoft.com/office/drawing/2014/main" id="{7BF66976-B003-94C6-14AC-5FAC67D86CF3}"/>
              </a:ext>
            </a:extLst>
          </p:cNvPr>
          <p:cNvSpPr txBox="1"/>
          <p:nvPr/>
        </p:nvSpPr>
        <p:spPr>
          <a:xfrm>
            <a:off x="4759626" y="101828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Company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4" name="Shape 129">
            <a:extLst>
              <a:ext uri="{FF2B5EF4-FFF2-40B4-BE49-F238E27FC236}">
                <a16:creationId xmlns:a16="http://schemas.microsoft.com/office/drawing/2014/main" id="{8C058E7E-0F6F-AA68-FFA2-E8A233A79FD0}"/>
              </a:ext>
            </a:extLst>
          </p:cNvPr>
          <p:cNvSpPr txBox="1"/>
          <p:nvPr/>
        </p:nvSpPr>
        <p:spPr>
          <a:xfrm>
            <a:off x="4745709" y="1880860"/>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Industry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7" name="Shape 129">
            <a:extLst>
              <a:ext uri="{FF2B5EF4-FFF2-40B4-BE49-F238E27FC236}">
                <a16:creationId xmlns:a16="http://schemas.microsoft.com/office/drawing/2014/main" id="{C25E007F-8633-73D6-3BF4-C1302299A45C}"/>
              </a:ext>
            </a:extLst>
          </p:cNvPr>
          <p:cNvSpPr txBox="1"/>
          <p:nvPr/>
        </p:nvSpPr>
        <p:spPr>
          <a:xfrm>
            <a:off x="4745709" y="2765276"/>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Business Model and Outlook</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
        <p:nvSpPr>
          <p:cNvPr id="8" name="Shape 129">
            <a:extLst>
              <a:ext uri="{FF2B5EF4-FFF2-40B4-BE49-F238E27FC236}">
                <a16:creationId xmlns:a16="http://schemas.microsoft.com/office/drawing/2014/main" id="{D81AC311-2BEF-4AB1-97EB-E04D1DDEA08E}"/>
              </a:ext>
            </a:extLst>
          </p:cNvPr>
          <p:cNvSpPr txBox="1"/>
          <p:nvPr/>
        </p:nvSpPr>
        <p:spPr>
          <a:xfrm>
            <a:off x="4745709" y="3689444"/>
            <a:ext cx="4320479" cy="470556"/>
          </a:xfrm>
          <a:prstGeom prst="rect">
            <a:avLst/>
          </a:prstGeom>
          <a:noFill/>
          <a:ln>
            <a:noFill/>
          </a:ln>
        </p:spPr>
        <p:txBody>
          <a:bodyPr lIns="91425" tIns="45700" rIns="91425" bIns="45700" anchor="t" anchorCtr="0">
            <a:noAutofit/>
          </a:bodyPr>
          <a:lstStyle/>
          <a:p>
            <a:pPr marL="142868" indent="-142868">
              <a:lnSpc>
                <a:spcPct val="95000"/>
              </a:lnSpc>
              <a:spcAft>
                <a:spcPts val="600"/>
              </a:spcAft>
              <a:buClr>
                <a:srgbClr val="808080"/>
              </a:buClr>
            </a:pPr>
            <a:r>
              <a:rPr lang="en-US" altLang="zh-TW" sz="2600" b="1" dirty="0">
                <a:solidFill>
                  <a:srgbClr val="497F35"/>
                </a:solidFill>
                <a:latin typeface="微軟正黑體" panose="020B0604030504040204" pitchFamily="34" charset="-120"/>
                <a:ea typeface="微軟正黑體" panose="020B0604030504040204" pitchFamily="34" charset="-120"/>
                <a:cs typeface="Arial" charset="0"/>
              </a:rPr>
              <a:t>Financial Overview</a:t>
            </a:r>
            <a:endParaRPr lang="zh-TW" altLang="en-US" sz="2600" b="1" dirty="0">
              <a:solidFill>
                <a:srgbClr val="497F35"/>
              </a:solidFill>
              <a:latin typeface="微軟正黑體" panose="020B0604030504040204" pitchFamily="34" charset="-120"/>
              <a:ea typeface="微軟正黑體" panose="020B0604030504040204" pitchFamily="34" charset="-120"/>
              <a:cs typeface="Arial" charset="0"/>
            </a:endParaRPr>
          </a:p>
        </p:txBody>
      </p:sp>
    </p:spTree>
    <p:extLst>
      <p:ext uri="{BB962C8B-B14F-4D97-AF65-F5344CB8AC3E}">
        <p14:creationId xmlns:p14="http://schemas.microsoft.com/office/powerpoint/2010/main" val="112431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36726-1D4D-2791-B56C-5C7E6057371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CF6CF4F-B447-A4EF-6EC5-B04B619DEBD4}"/>
              </a:ext>
            </a:extLst>
          </p:cNvPr>
          <p:cNvSpPr>
            <a:spLocks noGrp="1"/>
          </p:cNvSpPr>
          <p:nvPr>
            <p:ph type="title"/>
          </p:nvPr>
        </p:nvSpPr>
        <p:spPr/>
        <p:txBody>
          <a:bodyPr/>
          <a:lstStyle/>
          <a:p>
            <a:pPr algn="l"/>
            <a:r>
              <a:rPr lang="en-US" altLang="zh-TW" dirty="0"/>
              <a:t>2025 E-commerce Market Trends</a:t>
            </a:r>
            <a:endParaRPr lang="zh-TW" altLang="en-US" dirty="0"/>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823F979C-3E4F-5500-26B9-F32B54FEEF21}"/>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3" name="文字方塊 2">
            <a:extLst>
              <a:ext uri="{FF2B5EF4-FFF2-40B4-BE49-F238E27FC236}">
                <a16:creationId xmlns:a16="http://schemas.microsoft.com/office/drawing/2014/main" id="{CB7E396C-5A19-5954-FF78-49A80B05EC8A}"/>
              </a:ext>
            </a:extLst>
          </p:cNvPr>
          <p:cNvSpPr txBox="1"/>
          <p:nvPr/>
        </p:nvSpPr>
        <p:spPr>
          <a:xfrm>
            <a:off x="813970" y="1063645"/>
            <a:ext cx="7516059" cy="2546851"/>
          </a:xfrm>
          <a:prstGeom prst="rect">
            <a:avLst/>
          </a:prstGeom>
          <a:noFill/>
        </p:spPr>
        <p:txBody>
          <a:bodyPr wrap="square" rtlCol="0">
            <a:spAutoFit/>
          </a:bodyPr>
          <a:lstStyle/>
          <a:p>
            <a:pPr>
              <a:spcAft>
                <a:spcPts val="900"/>
              </a:spcAft>
            </a:pP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1. With the return of consumer spending to physical retail, the growth of online sales in the retail sector has slowed. </a:t>
            </a:r>
          </a:p>
          <a:p>
            <a:pPr lvl="1" algn="just">
              <a:spcAft>
                <a:spcPts val="9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According to the Ministry of Economic Affairs (refer to the graph below), Taiwan's e-commerce market experienced rapid growth during the pandemic. However, as the pandemic subsides, the e-commerce growth bonus plateaued in 2023, with some consumer spending shifting back to physical stores. Therefore, integrating online and offline experiences to create a seamless shopping journey has become a key challenge for brands in the post-pandemic era.</a:t>
            </a:r>
          </a:p>
        </p:txBody>
      </p:sp>
      <p:sp>
        <p:nvSpPr>
          <p:cNvPr id="8" name="文字方塊 7">
            <a:extLst>
              <a:ext uri="{FF2B5EF4-FFF2-40B4-BE49-F238E27FC236}">
                <a16:creationId xmlns:a16="http://schemas.microsoft.com/office/drawing/2014/main" id="{D90E3EF4-AB1D-6A90-5885-B96200942400}"/>
              </a:ext>
            </a:extLst>
          </p:cNvPr>
          <p:cNvSpPr txBox="1"/>
          <p:nvPr/>
        </p:nvSpPr>
        <p:spPr>
          <a:xfrm>
            <a:off x="0" y="4912668"/>
            <a:ext cx="7151077" cy="253916"/>
          </a:xfrm>
          <a:prstGeom prst="rect">
            <a:avLst/>
          </a:prstGeom>
          <a:noFill/>
        </p:spPr>
        <p:txBody>
          <a:bodyPr wrap="square">
            <a:spAutoFit/>
          </a:bodyPr>
          <a:lstStyle/>
          <a:p>
            <a:r>
              <a:rPr lang="en-US" altLang="zh-TW" sz="1050" i="1" dirty="0"/>
              <a:t>Source</a:t>
            </a:r>
            <a:r>
              <a:rPr lang="en-US" altLang="zh-TW" sz="1050" dirty="0"/>
              <a:t>: </a:t>
            </a:r>
            <a:r>
              <a:rPr lang="en-US" altLang="zh-TW" sz="1050" dirty="0" err="1"/>
              <a:t>iKala</a:t>
            </a:r>
            <a:r>
              <a:rPr lang="en-US" altLang="zh-TW" sz="1050" dirty="0"/>
              <a:t>: 2024 E-commerce Industry Report / Ministry of Economic Affairs Statistics Office</a:t>
            </a:r>
            <a:endParaRPr lang="zh-TW" altLang="en-US" sz="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4062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42FD8-F290-852F-FCD6-F1490B19364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849C43A-D077-9298-5C0B-2DA758EE21A1}"/>
              </a:ext>
            </a:extLst>
          </p:cNvPr>
          <p:cNvSpPr>
            <a:spLocks noGrp="1"/>
          </p:cNvSpPr>
          <p:nvPr>
            <p:ph type="title"/>
          </p:nvPr>
        </p:nvSpPr>
        <p:spPr/>
        <p:txBody>
          <a:bodyPr/>
          <a:lstStyle/>
          <a:p>
            <a:pPr algn="l"/>
            <a:r>
              <a:rPr lang="en-US" altLang="zh-TW" dirty="0"/>
              <a:t>2025 E-commerce Market Trends</a:t>
            </a:r>
            <a:endParaRPr lang="zh-TW" altLang="en-US" dirty="0"/>
          </a:p>
        </p:txBody>
      </p:sp>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48E815ED-5527-4DEB-FED0-4D9F26E10DA4}"/>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graphicFrame>
        <p:nvGraphicFramePr>
          <p:cNvPr id="7" name="圖表 6">
            <a:extLst>
              <a:ext uri="{FF2B5EF4-FFF2-40B4-BE49-F238E27FC236}">
                <a16:creationId xmlns:a16="http://schemas.microsoft.com/office/drawing/2014/main" id="{CF17DC5C-1B25-36DF-A4DA-BDF11ED779E4}"/>
              </a:ext>
            </a:extLst>
          </p:cNvPr>
          <p:cNvGraphicFramePr>
            <a:graphicFrameLocks/>
          </p:cNvGraphicFramePr>
          <p:nvPr>
            <p:extLst>
              <p:ext uri="{D42A27DB-BD31-4B8C-83A1-F6EECF244321}">
                <p14:modId xmlns:p14="http://schemas.microsoft.com/office/powerpoint/2010/main" val="833810824"/>
              </p:ext>
            </p:extLst>
          </p:nvPr>
        </p:nvGraphicFramePr>
        <p:xfrm>
          <a:off x="1420041" y="1172294"/>
          <a:ext cx="6303918" cy="2985651"/>
        </p:xfrm>
        <a:graphic>
          <a:graphicData uri="http://schemas.openxmlformats.org/drawingml/2006/chart">
            <c:chart xmlns:c="http://schemas.openxmlformats.org/drawingml/2006/chart" xmlns:r="http://schemas.openxmlformats.org/officeDocument/2006/relationships" r:id="rId6"/>
          </a:graphicData>
        </a:graphic>
      </p:graphicFrame>
      <p:sp>
        <p:nvSpPr>
          <p:cNvPr id="4" name="文字方塊 3">
            <a:extLst>
              <a:ext uri="{FF2B5EF4-FFF2-40B4-BE49-F238E27FC236}">
                <a16:creationId xmlns:a16="http://schemas.microsoft.com/office/drawing/2014/main" id="{93B7A8F5-772E-EFF4-0516-6B97FC0E938F}"/>
              </a:ext>
            </a:extLst>
          </p:cNvPr>
          <p:cNvSpPr txBox="1"/>
          <p:nvPr/>
        </p:nvSpPr>
        <p:spPr>
          <a:xfrm>
            <a:off x="0" y="4912668"/>
            <a:ext cx="7151077" cy="253916"/>
          </a:xfrm>
          <a:prstGeom prst="rect">
            <a:avLst/>
          </a:prstGeom>
          <a:noFill/>
        </p:spPr>
        <p:txBody>
          <a:bodyPr wrap="square">
            <a:spAutoFit/>
          </a:bodyPr>
          <a:lstStyle/>
          <a:p>
            <a:r>
              <a:rPr lang="en-US" altLang="zh-TW" sz="1050" i="1" dirty="0"/>
              <a:t>Source</a:t>
            </a:r>
            <a:r>
              <a:rPr lang="en-US" altLang="zh-TW" sz="1050" dirty="0"/>
              <a:t>: </a:t>
            </a:r>
            <a:r>
              <a:rPr lang="en-US" altLang="zh-TW" sz="1050" dirty="0" err="1"/>
              <a:t>iKala</a:t>
            </a:r>
            <a:r>
              <a:rPr lang="en-US" altLang="zh-TW" sz="1050" dirty="0"/>
              <a:t>: 2024 E-commerce Industry Report / Ministry of Economic Affairs Statistics Office</a:t>
            </a:r>
            <a:endParaRPr lang="zh-TW" altLang="en-US" sz="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677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8DE5B-55E7-D7B2-32F3-623099643EAA}"/>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649D6AF7-8CD1-88F5-F0A3-9E4342504383}"/>
                  </a:ext>
                </a:extLst>
              </p14:cNvPr>
              <p14:cNvContentPartPr/>
              <p14:nvPr/>
            </p14:nvContentPartPr>
            <p14:xfrm>
              <a:off x="565749" y="1488840"/>
              <a:ext cx="360" cy="360"/>
            </p14:xfrm>
          </p:contentPart>
        </mc:Choice>
        <mc:Fallback xmlns="">
          <p:pic>
            <p:nvPicPr>
              <p:cNvPr id="6" name="筆跡 5">
                <a:extLst>
                  <a:ext uri="{FF2B5EF4-FFF2-40B4-BE49-F238E27FC236}">
                    <a16:creationId xmlns:a16="http://schemas.microsoft.com/office/drawing/2014/main" id="{AC9F87A1-198E-E807-A109-605F0476D8B0}"/>
                  </a:ext>
                </a:extLst>
              </p:cNvPr>
              <p:cNvPicPr/>
              <p:nvPr/>
            </p:nvPicPr>
            <p:blipFill>
              <a:blip r:embed="rId5"/>
              <a:stretch>
                <a:fillRect/>
              </a:stretch>
            </p:blipFill>
            <p:spPr>
              <a:xfrm>
                <a:off x="557109" y="1480200"/>
                <a:ext cx="18000" cy="18000"/>
              </a:xfrm>
              <a:prstGeom prst="rect">
                <a:avLst/>
              </a:prstGeom>
            </p:spPr>
          </p:pic>
        </mc:Fallback>
      </mc:AlternateContent>
      <p:sp>
        <p:nvSpPr>
          <p:cNvPr id="4" name="文字方塊 3">
            <a:extLst>
              <a:ext uri="{FF2B5EF4-FFF2-40B4-BE49-F238E27FC236}">
                <a16:creationId xmlns:a16="http://schemas.microsoft.com/office/drawing/2014/main" id="{6402C68F-A600-E9CE-0898-F794FB4918FD}"/>
              </a:ext>
            </a:extLst>
          </p:cNvPr>
          <p:cNvSpPr txBox="1"/>
          <p:nvPr/>
        </p:nvSpPr>
        <p:spPr>
          <a:xfrm>
            <a:off x="813970" y="1119149"/>
            <a:ext cx="7516059" cy="2485296"/>
          </a:xfrm>
          <a:prstGeom prst="rect">
            <a:avLst/>
          </a:prstGeom>
          <a:noFill/>
        </p:spPr>
        <p:txBody>
          <a:bodyPr wrap="square" rtlCol="0">
            <a:spAutoFit/>
          </a:bodyPr>
          <a:lstStyle/>
          <a:p>
            <a:pPr>
              <a:spcAft>
                <a:spcPts val="900"/>
              </a:spcAft>
            </a:pP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2.Emergence of New Retail Models (OMO)</a:t>
            </a:r>
          </a:p>
          <a:p>
            <a:pPr algn="just">
              <a:spcAft>
                <a:spcPts val="9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Post-pandemic, brands are increasingly adopting a hybrid offline-merge-online (OMO) business approach. According to the 2022 Google Taiwan Smart Consumer Key Report, consumers now use an average of 7–12 information channels before placing an order. Compared to the past, 77% of consumers refer to more sources before making decisions. This shift in shopping habits has prompted the rise of OMO. Consumers no longer need to choose one channel over another but instead enjoy a seamless shopping experience across online and offline platforms.</a:t>
            </a:r>
          </a:p>
        </p:txBody>
      </p:sp>
      <p:sp>
        <p:nvSpPr>
          <p:cNvPr id="9" name="標題 1">
            <a:extLst>
              <a:ext uri="{FF2B5EF4-FFF2-40B4-BE49-F238E27FC236}">
                <a16:creationId xmlns:a16="http://schemas.microsoft.com/office/drawing/2014/main" id="{6146B83F-0497-353C-ED48-FB16E2CB8937}"/>
              </a:ext>
            </a:extLst>
          </p:cNvPr>
          <p:cNvSpPr>
            <a:spLocks noGrp="1"/>
          </p:cNvSpPr>
          <p:nvPr>
            <p:ph type="title"/>
          </p:nvPr>
        </p:nvSpPr>
        <p:spPr>
          <a:xfrm>
            <a:off x="0" y="0"/>
            <a:ext cx="9144000" cy="966788"/>
          </a:xfrm>
        </p:spPr>
        <p:txBody>
          <a:bodyPr/>
          <a:lstStyle/>
          <a:p>
            <a:pPr algn="l"/>
            <a:r>
              <a:rPr lang="en-US" altLang="zh-TW" dirty="0"/>
              <a:t>2025 E-commerce Market Trends</a:t>
            </a:r>
            <a:endParaRPr lang="zh-TW" altLang="en-US" dirty="0"/>
          </a:p>
        </p:txBody>
      </p:sp>
      <p:sp>
        <p:nvSpPr>
          <p:cNvPr id="10" name="文字方塊 9">
            <a:extLst>
              <a:ext uri="{FF2B5EF4-FFF2-40B4-BE49-F238E27FC236}">
                <a16:creationId xmlns:a16="http://schemas.microsoft.com/office/drawing/2014/main" id="{5BCA9BCF-C02C-4453-2B26-E217F7D7D797}"/>
              </a:ext>
            </a:extLst>
          </p:cNvPr>
          <p:cNvSpPr txBox="1"/>
          <p:nvPr/>
        </p:nvSpPr>
        <p:spPr>
          <a:xfrm>
            <a:off x="0" y="4912668"/>
            <a:ext cx="7151077" cy="253916"/>
          </a:xfrm>
          <a:prstGeom prst="rect">
            <a:avLst/>
          </a:prstGeom>
          <a:noFill/>
        </p:spPr>
        <p:txBody>
          <a:bodyPr wrap="square">
            <a:spAutoFit/>
          </a:bodyPr>
          <a:lstStyle/>
          <a:p>
            <a:r>
              <a:rPr lang="en-US" altLang="zh-TW" sz="1050" i="1" dirty="0"/>
              <a:t>Source</a:t>
            </a:r>
            <a:r>
              <a:rPr lang="en-US" altLang="zh-TW" sz="1050" dirty="0"/>
              <a:t>: </a:t>
            </a:r>
            <a:r>
              <a:rPr lang="en-US" altLang="zh-TW" sz="1050" dirty="0" err="1"/>
              <a:t>iKala</a:t>
            </a:r>
            <a:r>
              <a:rPr lang="en-US" altLang="zh-TW" sz="1050" dirty="0"/>
              <a:t>: 2024 E-commerce Industry Report </a:t>
            </a:r>
            <a:endParaRPr lang="zh-TW" altLang="en-US" sz="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31953802"/>
      </p:ext>
    </p:extLst>
  </p:cSld>
  <p:clrMapOvr>
    <a:masterClrMapping/>
  </p:clrMapOvr>
</p:sld>
</file>

<file path=ppt/theme/theme1.xml><?xml version="1.0" encoding="utf-8"?>
<a:theme xmlns:a="http://schemas.openxmlformats.org/drawingml/2006/main" name="Office Theme">
  <a:themeElements>
    <a:clrScheme name="15-红蓝绿-旁门左道">
      <a:dk1>
        <a:srgbClr val="000000"/>
      </a:dk1>
      <a:lt1>
        <a:srgbClr val="FFFFFF"/>
      </a:lt1>
      <a:dk2>
        <a:srgbClr val="2D3847"/>
      </a:dk2>
      <a:lt2>
        <a:srgbClr val="E7E6E6"/>
      </a:lt2>
      <a:accent1>
        <a:srgbClr val="0099E5"/>
      </a:accent1>
      <a:accent2>
        <a:srgbClr val="34BF49"/>
      </a:accent2>
      <a:accent3>
        <a:srgbClr val="BFBFBF"/>
      </a:accent3>
      <a:accent4>
        <a:srgbClr val="A5A5A5"/>
      </a:accent4>
      <a:accent5>
        <a:srgbClr val="7F7F7F"/>
      </a:accent5>
      <a:accent6>
        <a:srgbClr val="59595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20912</TotalTime>
  <Words>774</Words>
  <Application>Microsoft Office PowerPoint</Application>
  <PresentationFormat>如螢幕大小 (16:9)</PresentationFormat>
  <Paragraphs>111</Paragraphs>
  <Slides>16</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16</vt:i4>
      </vt:variant>
    </vt:vector>
  </HeadingPairs>
  <TitlesOfParts>
    <vt:vector size="25" baseType="lpstr">
      <vt:lpstr>微軟正黑體</vt:lpstr>
      <vt:lpstr>Noto Sans TC Medium</vt:lpstr>
      <vt:lpstr>Arial</vt:lpstr>
      <vt:lpstr>Wingdings</vt:lpstr>
      <vt:lpstr>Noto Sans TC Light</vt:lpstr>
      <vt:lpstr>Arial Black</vt:lpstr>
      <vt:lpstr>Roboto Black</vt:lpstr>
      <vt:lpstr>微軟正黑體</vt:lpstr>
      <vt:lpstr>Office Theme</vt:lpstr>
      <vt:lpstr>PowerPoint 簡報</vt:lpstr>
      <vt:lpstr>Disclaimer</vt:lpstr>
      <vt:lpstr>PowerPoint 簡報</vt:lpstr>
      <vt:lpstr>PowerPoint 簡報</vt:lpstr>
      <vt:lpstr>Company Overview</vt:lpstr>
      <vt:lpstr>PowerPoint 簡報</vt:lpstr>
      <vt:lpstr>2025 E-commerce Market Trends</vt:lpstr>
      <vt:lpstr>2025 E-commerce Market Trends</vt:lpstr>
      <vt:lpstr>2025 E-commerce Market Trends</vt:lpstr>
      <vt:lpstr>2025 E-commerce Market Trends</vt:lpstr>
      <vt:lpstr>2025 E-commerce Market Trends</vt:lpstr>
      <vt:lpstr>PowerPoint 簡報</vt:lpstr>
      <vt:lpstr>2025 Development Strategies</vt:lpstr>
      <vt:lpstr>PowerPoint 簡報</vt:lpstr>
      <vt:lpstr>Financial Information</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angela_chen@newsoft.com.cn (陳鴻)</dc:creator>
  <cp:lastModifiedBy>家豪 許</cp:lastModifiedBy>
  <cp:revision>351</cp:revision>
  <cp:lastPrinted>2024-12-26T05:40:34Z</cp:lastPrinted>
  <dcterms:created xsi:type="dcterms:W3CDTF">2022-08-05T01:33:00Z</dcterms:created>
  <dcterms:modified xsi:type="dcterms:W3CDTF">2024-12-30T02:50:32Z</dcterms:modified>
</cp:coreProperties>
</file>