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307" r:id="rId2"/>
    <p:sldId id="1904" r:id="rId3"/>
    <p:sldId id="1892" r:id="rId4"/>
    <p:sldId id="1915" r:id="rId5"/>
    <p:sldId id="1907" r:id="rId6"/>
    <p:sldId id="1916" r:id="rId7"/>
    <p:sldId id="1908" r:id="rId8"/>
    <p:sldId id="1911" r:id="rId9"/>
    <p:sldId id="1912" r:id="rId10"/>
    <p:sldId id="1917" r:id="rId11"/>
    <p:sldId id="1913" r:id="rId12"/>
    <p:sldId id="1918" r:id="rId13"/>
    <p:sldId id="1914" r:id="rId14"/>
    <p:sldId id="288" r:id="rId15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17"/>
    </p:embeddedFont>
    <p:embeddedFont>
      <p:font typeface="Roboto Black" panose="02000000000000000000" pitchFamily="2" charset="0"/>
      <p:bold r:id="rId18"/>
      <p:boldItalic r:id="rId19"/>
    </p:embeddedFont>
    <p:embeddedFont>
      <p:font typeface="微軟正黑體" panose="020B0604030504040204" pitchFamily="34" charset="-120"/>
      <p:regular r:id="rId20"/>
      <p:bold r:id="rId21"/>
    </p:embeddedFont>
    <p:embeddedFont>
      <p:font typeface="微軟正黑體" panose="020B0604030504040204" pitchFamily="34" charset="-12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46">
          <p15:clr>
            <a:srgbClr val="A4A3A4"/>
          </p15:clr>
        </p15:guide>
        <p15:guide id="2" pos="5431">
          <p15:clr>
            <a:srgbClr val="A4A3A4"/>
          </p15:clr>
        </p15:guide>
        <p15:guide id="3" orient="horz" pos="463">
          <p15:clr>
            <a:srgbClr val="A4A3A4"/>
          </p15:clr>
        </p15:guide>
        <p15:guide id="4" orient="horz" pos="2981">
          <p15:clr>
            <a:srgbClr val="A4A3A4"/>
          </p15:clr>
        </p15:guide>
        <p15:guide id="5" orient="horz" pos="70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gz2C6NcVcqGB3HfPS3Zc+AroF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61"/>
    <a:srgbClr val="E6E6E6"/>
    <a:srgbClr val="CCFFFF"/>
    <a:srgbClr val="000000"/>
    <a:srgbClr val="FF1E9A"/>
    <a:srgbClr val="F4FBFD"/>
    <a:srgbClr val="7B1FA5"/>
    <a:srgbClr val="EB5D01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83609" autoAdjust="0"/>
  </p:normalViewPr>
  <p:slideViewPr>
    <p:cSldViewPr snapToGrid="0">
      <p:cViewPr varScale="1">
        <p:scale>
          <a:sx n="117" d="100"/>
          <a:sy n="117" d="100"/>
        </p:scale>
        <p:origin x="1590" y="96"/>
      </p:cViewPr>
      <p:guideLst>
        <p:guide pos="346"/>
        <p:guide pos="5431"/>
        <p:guide orient="horz" pos="463"/>
        <p:guide orient="horz" pos="2981"/>
        <p:guide orient="horz" pos="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工作表1!$B$2</c:f>
              <c:strCache>
                <c:ptCount val="1"/>
                <c:pt idx="0">
                  <c:v>網路銷售金額 (千元)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工作表1!$A$3:$A$7</c:f>
              <c:strCache>
                <c:ptCount val="5"/>
                <c:pt idx="0">
                  <c:v>108年</c:v>
                </c:pt>
                <c:pt idx="1">
                  <c:v>109年</c:v>
                </c:pt>
                <c:pt idx="2">
                  <c:v>110年</c:v>
                </c:pt>
                <c:pt idx="3">
                  <c:v>111年</c:v>
                </c:pt>
                <c:pt idx="4">
                  <c:v>112年</c:v>
                </c:pt>
              </c:strCache>
            </c:strRef>
          </c:cat>
          <c:val>
            <c:numRef>
              <c:f>工作表1!$B$3:$B$7</c:f>
              <c:numCache>
                <c:formatCode>#,##0</c:formatCode>
                <c:ptCount val="5"/>
                <c:pt idx="0">
                  <c:v>335565569</c:v>
                </c:pt>
                <c:pt idx="1">
                  <c:v>439283893</c:v>
                </c:pt>
                <c:pt idx="2">
                  <c:v>555705155</c:v>
                </c:pt>
                <c:pt idx="3">
                  <c:v>620254760</c:v>
                </c:pt>
                <c:pt idx="4">
                  <c:v>636443059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3-4A22-A97E-D23C2747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945416"/>
        <c:axId val="657946856"/>
      </c:barChart>
      <c:catAx>
        <c:axId val="65794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57946856"/>
        <c:crosses val="autoZero"/>
        <c:auto val="1"/>
        <c:lblAlgn val="ctr"/>
        <c:lblOffset val="100"/>
        <c:noMultiLvlLbl val="0"/>
      </c:catAx>
      <c:valAx>
        <c:axId val="65794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5794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dirty="0"/>
              <a:t>113</a:t>
            </a:r>
            <a:r>
              <a:rPr lang="zh-TW" altLang="en-US" sz="1800" dirty="0"/>
              <a:t>年度收入分類</a:t>
            </a:r>
          </a:p>
        </c:rich>
      </c:tx>
      <c:layout>
        <c:manualLayout>
          <c:xMode val="edge"/>
          <c:yMode val="edge"/>
          <c:x val="0.36674176244494405"/>
          <c:y val="3.39550040050862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工作表1!$A$6</c:f>
              <c:strCache>
                <c:ptCount val="1"/>
                <c:pt idx="0">
                  <c:v>商品銷售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29-4DD9-B92E-BED91A435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工作表1!$B$5:$D$5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工作表1!$B$6:$D$6</c:f>
              <c:numCache>
                <c:formatCode>_-* #,##0_-;\-* #,##0_-;_-* "-"??_-;_-@_-</c:formatCode>
                <c:ptCount val="3"/>
                <c:pt idx="0">
                  <c:v>10648</c:v>
                </c:pt>
                <c:pt idx="1">
                  <c:v>2293</c:v>
                </c:pt>
                <c:pt idx="2">
                  <c:v>2957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29-4DD9-B92E-BED91A435850}"/>
            </c:ext>
          </c:extLst>
        </c:ser>
        <c:ser>
          <c:idx val="1"/>
          <c:order val="1"/>
          <c:tx>
            <c:strRef>
              <c:f>工作表1!$A$7</c:f>
              <c:strCache>
                <c:ptCount val="1"/>
                <c:pt idx="0">
                  <c:v>勞務服務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370206348847978E-17"/>
                  <c:y val="4.571428571428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29-4DD9-B92E-BED91A435850}"/>
                </c:ext>
              </c:extLst>
            </c:dLbl>
            <c:dLbl>
              <c:idx val="1"/>
              <c:layout>
                <c:manualLayout>
                  <c:x val="-8.8081467728545401E-3"/>
                  <c:y val="-5.71428571428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29-4DD9-B92E-BED91A435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工作表1!$B$5:$D$5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工作表1!$B$7:$D$7</c:f>
              <c:numCache>
                <c:formatCode>_-* #,##0_-;\-* #,##0_-;_-* "-"??_-;_-@_-</c:formatCode>
                <c:ptCount val="3"/>
                <c:pt idx="0">
                  <c:v>7965</c:v>
                </c:pt>
                <c:pt idx="1">
                  <c:v>8486</c:v>
                </c:pt>
                <c:pt idx="2">
                  <c:v>7753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29-4DD9-B92E-BED91A435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366856"/>
        <c:axId val="1053367216"/>
      </c:lineChart>
      <c:catAx>
        <c:axId val="105336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367216"/>
        <c:crosses val="autoZero"/>
        <c:auto val="1"/>
        <c:lblAlgn val="ctr"/>
        <c:lblOffset val="100"/>
        <c:noMultiLvlLbl val="0"/>
      </c:catAx>
      <c:valAx>
        <c:axId val="105336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36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91A8A-D30E-4ED9-9431-5DDBA74A34F8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2F2F2E3-D602-4FB1-B782-928F51E6BAE5}">
      <dgm:prSet phldrT="[文字]"/>
      <dgm:spPr/>
      <dgm:t>
        <a:bodyPr/>
        <a:lstStyle/>
        <a:p>
          <a:r>
            <a:rPr lang="zh-TW" altLang="en-US" dirty="0"/>
            <a:t>品牌改造</a:t>
          </a:r>
        </a:p>
      </dgm:t>
    </dgm:pt>
    <dgm:pt modelId="{12F28739-586F-45D0-A5C3-CF456FACDC04}" type="parTrans" cxnId="{DE7631FE-7E16-4BE6-BA2F-D3D802031162}">
      <dgm:prSet/>
      <dgm:spPr/>
      <dgm:t>
        <a:bodyPr/>
        <a:lstStyle/>
        <a:p>
          <a:endParaRPr lang="zh-TW" altLang="en-US"/>
        </a:p>
      </dgm:t>
    </dgm:pt>
    <dgm:pt modelId="{9EFEF2F7-0645-4B7E-A623-26B111A10C7E}" type="sibTrans" cxnId="{DE7631FE-7E16-4BE6-BA2F-D3D802031162}">
      <dgm:prSet/>
      <dgm:spPr/>
      <dgm:t>
        <a:bodyPr/>
        <a:lstStyle/>
        <a:p>
          <a:endParaRPr lang="zh-TW" altLang="en-US"/>
        </a:p>
      </dgm:t>
    </dgm:pt>
    <dgm:pt modelId="{5B8134BC-9878-4758-B5D3-8F53005D4418}">
      <dgm:prSet phldrT="[文字]"/>
      <dgm:spPr>
        <a:solidFill>
          <a:srgbClr val="ED6161"/>
        </a:solidFill>
      </dgm:spPr>
      <dgm:t>
        <a:bodyPr/>
        <a:lstStyle/>
        <a:p>
          <a:r>
            <a:rPr lang="zh-TW" altLang="en-US" dirty="0"/>
            <a:t>產品開發</a:t>
          </a:r>
        </a:p>
      </dgm:t>
    </dgm:pt>
    <dgm:pt modelId="{E987D4F4-B9E1-44DD-BC81-588AC51F039A}" type="parTrans" cxnId="{71D35DFC-0B00-4DF0-B707-BF24A2E8F611}">
      <dgm:prSet/>
      <dgm:spPr/>
      <dgm:t>
        <a:bodyPr/>
        <a:lstStyle/>
        <a:p>
          <a:endParaRPr lang="zh-TW" altLang="en-US"/>
        </a:p>
      </dgm:t>
    </dgm:pt>
    <dgm:pt modelId="{4A38E7A9-C674-4811-A69A-45B91A443291}" type="sibTrans" cxnId="{71D35DFC-0B00-4DF0-B707-BF24A2E8F611}">
      <dgm:prSet/>
      <dgm:spPr/>
      <dgm:t>
        <a:bodyPr/>
        <a:lstStyle/>
        <a:p>
          <a:endParaRPr lang="zh-TW" altLang="en-US"/>
        </a:p>
      </dgm:t>
    </dgm:pt>
    <dgm:pt modelId="{C0B27F88-3A36-42EC-AE5B-8CD7494A2FC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/>
            <a:t>策略結盟</a:t>
          </a:r>
        </a:p>
      </dgm:t>
    </dgm:pt>
    <dgm:pt modelId="{1683B358-A7CE-45C5-9752-B5373F336448}" type="parTrans" cxnId="{9946E410-BC1A-4C58-AA4A-DE162FFFDF57}">
      <dgm:prSet/>
      <dgm:spPr/>
      <dgm:t>
        <a:bodyPr/>
        <a:lstStyle/>
        <a:p>
          <a:endParaRPr lang="zh-TW" altLang="en-US"/>
        </a:p>
      </dgm:t>
    </dgm:pt>
    <dgm:pt modelId="{7AD64AC3-3107-409D-B0FF-7A7C07DD2626}" type="sibTrans" cxnId="{9946E410-BC1A-4C58-AA4A-DE162FFFDF57}">
      <dgm:prSet/>
      <dgm:spPr/>
      <dgm:t>
        <a:bodyPr/>
        <a:lstStyle/>
        <a:p>
          <a:endParaRPr lang="zh-TW" altLang="en-US"/>
        </a:p>
      </dgm:t>
    </dgm:pt>
    <dgm:pt modelId="{2B2E4382-F012-462F-9269-C46EEB605701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/>
            <a:t>物流升級</a:t>
          </a:r>
        </a:p>
      </dgm:t>
    </dgm:pt>
    <dgm:pt modelId="{10679547-1F23-424E-8BEB-B3C0F0DDA849}" type="parTrans" cxnId="{994D7C05-8626-421C-802D-A27F8B9DD552}">
      <dgm:prSet/>
      <dgm:spPr/>
      <dgm:t>
        <a:bodyPr/>
        <a:lstStyle/>
        <a:p>
          <a:endParaRPr lang="zh-TW" altLang="en-US"/>
        </a:p>
      </dgm:t>
    </dgm:pt>
    <dgm:pt modelId="{CE30DC84-788C-4A66-933C-53F333D62F26}" type="sibTrans" cxnId="{994D7C05-8626-421C-802D-A27F8B9DD552}">
      <dgm:prSet/>
      <dgm:spPr/>
      <dgm:t>
        <a:bodyPr/>
        <a:lstStyle/>
        <a:p>
          <a:endParaRPr lang="zh-TW" altLang="en-US"/>
        </a:p>
      </dgm:t>
    </dgm:pt>
    <dgm:pt modelId="{E0DC08A8-EAEE-4E24-A6D9-DCBDBB5BA3F6}" type="pres">
      <dgm:prSet presAssocID="{7BF91A8A-D30E-4ED9-9431-5DDBA74A34F8}" presName="matrix" presStyleCnt="0">
        <dgm:presLayoutVars>
          <dgm:chMax val="1"/>
          <dgm:dir/>
          <dgm:resizeHandles val="exact"/>
        </dgm:presLayoutVars>
      </dgm:prSet>
      <dgm:spPr/>
    </dgm:pt>
    <dgm:pt modelId="{6C2DD333-BCE0-4BCE-A8AD-0A8DCE052362}" type="pres">
      <dgm:prSet presAssocID="{7BF91A8A-D30E-4ED9-9431-5DDBA74A34F8}" presName="axisShape" presStyleLbl="bgShp" presStyleIdx="0" presStyleCnt="1"/>
      <dgm:spPr/>
    </dgm:pt>
    <dgm:pt modelId="{43CE01A8-8726-4DF4-A0CD-7B4B11A181BE}" type="pres">
      <dgm:prSet presAssocID="{7BF91A8A-D30E-4ED9-9431-5DDBA74A34F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0FE3DB-0BC8-48C8-9589-45BBAF9802AA}" type="pres">
      <dgm:prSet presAssocID="{7BF91A8A-D30E-4ED9-9431-5DDBA74A34F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BB6D84-4B04-4534-AEC7-A3C3A5159943}" type="pres">
      <dgm:prSet presAssocID="{7BF91A8A-D30E-4ED9-9431-5DDBA74A34F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F92632-C1FC-4DC0-B707-18E3D745AFC3}" type="pres">
      <dgm:prSet presAssocID="{7BF91A8A-D30E-4ED9-9431-5DDBA74A34F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94D7C05-8626-421C-802D-A27F8B9DD552}" srcId="{7BF91A8A-D30E-4ED9-9431-5DDBA74A34F8}" destId="{2B2E4382-F012-462F-9269-C46EEB605701}" srcOrd="3" destOrd="0" parTransId="{10679547-1F23-424E-8BEB-B3C0F0DDA849}" sibTransId="{CE30DC84-788C-4A66-933C-53F333D62F26}"/>
    <dgm:cxn modelId="{9946E410-BC1A-4C58-AA4A-DE162FFFDF57}" srcId="{7BF91A8A-D30E-4ED9-9431-5DDBA74A34F8}" destId="{C0B27F88-3A36-42EC-AE5B-8CD7494A2FC3}" srcOrd="2" destOrd="0" parTransId="{1683B358-A7CE-45C5-9752-B5373F336448}" sibTransId="{7AD64AC3-3107-409D-B0FF-7A7C07DD2626}"/>
    <dgm:cxn modelId="{5BDD1B25-6271-4B4D-89BD-743B5F4C093F}" type="presOf" srcId="{5B8134BC-9878-4758-B5D3-8F53005D4418}" destId="{FB0FE3DB-0BC8-48C8-9589-45BBAF9802AA}" srcOrd="0" destOrd="0" presId="urn:microsoft.com/office/officeart/2005/8/layout/matrix2"/>
    <dgm:cxn modelId="{F8AAD574-8DD4-48CE-B4F5-E0C1A34C39BA}" type="presOf" srcId="{C0B27F88-3A36-42EC-AE5B-8CD7494A2FC3}" destId="{08BB6D84-4B04-4534-AEC7-A3C3A5159943}" srcOrd="0" destOrd="0" presId="urn:microsoft.com/office/officeart/2005/8/layout/matrix2"/>
    <dgm:cxn modelId="{82F4F4B7-1EC1-46DC-B71A-787C024B7986}" type="presOf" srcId="{52F2F2E3-D602-4FB1-B782-928F51E6BAE5}" destId="{43CE01A8-8726-4DF4-A0CD-7B4B11A181BE}" srcOrd="0" destOrd="0" presId="urn:microsoft.com/office/officeart/2005/8/layout/matrix2"/>
    <dgm:cxn modelId="{6B45D7BC-2D65-49E8-97AB-036B20486B30}" type="presOf" srcId="{2B2E4382-F012-462F-9269-C46EEB605701}" destId="{9AF92632-C1FC-4DC0-B707-18E3D745AFC3}" srcOrd="0" destOrd="0" presId="urn:microsoft.com/office/officeart/2005/8/layout/matrix2"/>
    <dgm:cxn modelId="{C6832CC0-0107-4AD0-8D51-EEAEDCC7FD30}" type="presOf" srcId="{7BF91A8A-D30E-4ED9-9431-5DDBA74A34F8}" destId="{E0DC08A8-EAEE-4E24-A6D9-DCBDBB5BA3F6}" srcOrd="0" destOrd="0" presId="urn:microsoft.com/office/officeart/2005/8/layout/matrix2"/>
    <dgm:cxn modelId="{71D35DFC-0B00-4DF0-B707-BF24A2E8F611}" srcId="{7BF91A8A-D30E-4ED9-9431-5DDBA74A34F8}" destId="{5B8134BC-9878-4758-B5D3-8F53005D4418}" srcOrd="1" destOrd="0" parTransId="{E987D4F4-B9E1-44DD-BC81-588AC51F039A}" sibTransId="{4A38E7A9-C674-4811-A69A-45B91A443291}"/>
    <dgm:cxn modelId="{DE7631FE-7E16-4BE6-BA2F-D3D802031162}" srcId="{7BF91A8A-D30E-4ED9-9431-5DDBA74A34F8}" destId="{52F2F2E3-D602-4FB1-B782-928F51E6BAE5}" srcOrd="0" destOrd="0" parTransId="{12F28739-586F-45D0-A5C3-CF456FACDC04}" sibTransId="{9EFEF2F7-0645-4B7E-A623-26B111A10C7E}"/>
    <dgm:cxn modelId="{DF13A865-26F6-4055-82F5-A5EE2E7CF0D8}" type="presParOf" srcId="{E0DC08A8-EAEE-4E24-A6D9-DCBDBB5BA3F6}" destId="{6C2DD333-BCE0-4BCE-A8AD-0A8DCE052362}" srcOrd="0" destOrd="0" presId="urn:microsoft.com/office/officeart/2005/8/layout/matrix2"/>
    <dgm:cxn modelId="{E03BBACB-8E7F-4764-9BFC-BD9690E446F4}" type="presParOf" srcId="{E0DC08A8-EAEE-4E24-A6D9-DCBDBB5BA3F6}" destId="{43CE01A8-8726-4DF4-A0CD-7B4B11A181BE}" srcOrd="1" destOrd="0" presId="urn:microsoft.com/office/officeart/2005/8/layout/matrix2"/>
    <dgm:cxn modelId="{41F2A31F-14D1-4B55-A520-428F614F9818}" type="presParOf" srcId="{E0DC08A8-EAEE-4E24-A6D9-DCBDBB5BA3F6}" destId="{FB0FE3DB-0BC8-48C8-9589-45BBAF9802AA}" srcOrd="2" destOrd="0" presId="urn:microsoft.com/office/officeart/2005/8/layout/matrix2"/>
    <dgm:cxn modelId="{9DA3BD3E-7717-4D5F-8B74-B00F9F5CB7A4}" type="presParOf" srcId="{E0DC08A8-EAEE-4E24-A6D9-DCBDBB5BA3F6}" destId="{08BB6D84-4B04-4534-AEC7-A3C3A5159943}" srcOrd="3" destOrd="0" presId="urn:microsoft.com/office/officeart/2005/8/layout/matrix2"/>
    <dgm:cxn modelId="{47A6F124-B06B-473B-8D27-F83837A9B3DC}" type="presParOf" srcId="{E0DC08A8-EAEE-4E24-A6D9-DCBDBB5BA3F6}" destId="{9AF92632-C1FC-4DC0-B707-18E3D745AFC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D333-BCE0-4BCE-A8AD-0A8DCE052362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E01A8-8726-4DF4-A0CD-7B4B11A181BE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品牌改造</a:t>
          </a:r>
        </a:p>
      </dsp:txBody>
      <dsp:txXfrm>
        <a:off x="1359515" y="343515"/>
        <a:ext cx="1466890" cy="1466890"/>
      </dsp:txXfrm>
    </dsp:sp>
    <dsp:sp modelId="{FB0FE3DB-0BC8-48C8-9589-45BBAF9802AA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rgbClr val="ED6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產品開發</a:t>
          </a:r>
        </a:p>
      </dsp:txBody>
      <dsp:txXfrm>
        <a:off x="3269595" y="343515"/>
        <a:ext cx="1466890" cy="1466890"/>
      </dsp:txXfrm>
    </dsp:sp>
    <dsp:sp modelId="{08BB6D84-4B04-4534-AEC7-A3C3A5159943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策略結盟</a:t>
          </a:r>
        </a:p>
      </dsp:txBody>
      <dsp:txXfrm>
        <a:off x="1359515" y="2253595"/>
        <a:ext cx="1466890" cy="1466890"/>
      </dsp:txXfrm>
    </dsp:sp>
    <dsp:sp modelId="{9AF92632-C1FC-4DC0-B707-18E3D745AFC3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物流升級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4T03:22:4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163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F5E2-6965-4B3A-E676-53C9F214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A597B49-E6D7-D9C1-688E-C3FEA726C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43B4436-26C0-AA8E-2BC4-5E52E8CAB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新零售明年減資</a:t>
            </a:r>
            <a:r>
              <a:rPr lang="en-US" altLang="zh-TW" dirty="0"/>
              <a:t>-</a:t>
            </a:r>
            <a:r>
              <a:rPr lang="zh-TW" altLang="en-US" dirty="0"/>
              <a:t>安排</a:t>
            </a:r>
            <a:r>
              <a:rPr lang="en-US" altLang="zh-TW" dirty="0"/>
              <a:t>(</a:t>
            </a:r>
            <a:r>
              <a:rPr lang="zh-TW" altLang="en-US" dirty="0"/>
              <a:t>等明年財報出爐</a:t>
            </a:r>
            <a:r>
              <a:rPr lang="en-US" altLang="zh-TW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616E1C-9E0B-088C-F0AB-06006B96DD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72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206B4-9ADC-EE94-9243-5EAFD67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F7C3520-E4ED-0A65-ECE9-6CAD9EA9F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4A2875E-0B16-5C2D-4E74-36B8205FA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000D72-10BD-9BED-1084-DE22518903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80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EA85-93E5-4CC7-24D0-2D702DCF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9D11834-7E61-1553-FF14-AA1D82430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718C73-D6BD-AD60-121A-220E23695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8E70E9-BE4E-0051-836A-B0D4B5A10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28210-949A-FCF6-5AD0-FA025753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797DFAE-7D32-5D4C-F144-15DBCE594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BAA0E80-DD3D-EA4A-4747-4D012D8D7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89ACAE-A3D7-05B9-8C57-A0F89ACB3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48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1" name="Google Shape;9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4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D97E0-282E-C77F-561C-FB94CE2B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EECDF15-EA2E-1AB9-65A4-1403E6162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CB06B7F-BCE9-B79B-ECCA-DDF68D22F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344905-D99F-6976-8FA0-775743941C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87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D6763-7D4F-8950-EF89-872B9D24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5B5EB78-2A2C-3337-78CC-7E178DBEC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8E01602-6173-0C36-547A-920D9E375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C639E9-29B6-124F-279B-1A57A239B5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12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C70C8-BF53-6652-A618-C27240483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08BCBE7-67EC-1664-7517-6224022E4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E137A27-ADAA-ED37-C5EC-BDC229EEA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408ACC-C2AB-1EEE-0E57-4423E74FB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4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91DD-2C1C-A7D6-2144-4773D3EC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580E948-BC82-36ED-B59D-1E68A59E7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E91F06A-E990-8B12-9AE1-C757FD20B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88512B-D28C-4BD7-30F8-D9EF57F347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12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8F1FD-2CCF-943E-4551-B0120443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5D26F2D-CE1B-3C79-A1FC-6CE7CBAA5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190B0B1-78A1-EDB0-F7FE-CC415376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FD614A-0DBD-44DD-7B76-13F7904AA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CB98-12EC-537F-68C9-945418CC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C042207-E1CE-09A9-DD55-687BBDFCB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9B760DA-A171-6219-54BA-C0EFE873C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A6B2BB-CB63-C62A-14A9-DFB36103D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44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06966-C5D7-3517-3197-4D1278457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6391F6C-B58B-709B-98DA-D23ED024C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2EF83B2-BB7E-14C1-D124-60FCB14A2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6D0122-CCD9-107D-7B06-88DE85DC0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79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2A06B-1D4C-75F9-953A-9D321A85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57CB1B7-1075-436B-D2A9-59D4D61BF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C00CD4D-12F1-66EE-C1FF-E14684B23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C7C3DA-4092-1F11-3263-631CD07975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zh-TW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47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2">
            <a:extLst>
              <a:ext uri="{FF2B5EF4-FFF2-40B4-BE49-F238E27FC236}">
                <a16:creationId xmlns:a16="http://schemas.microsoft.com/office/drawing/2014/main" id="{6A85DC1F-2839-85BE-B301-F51C231426EE}"/>
              </a:ext>
            </a:extLst>
          </p:cNvPr>
          <p:cNvSpPr/>
          <p:nvPr userDrawn="1"/>
        </p:nvSpPr>
        <p:spPr>
          <a:xfrm>
            <a:off x="0" y="4910119"/>
            <a:ext cx="9144000" cy="234000"/>
          </a:xfrm>
          <a:prstGeom prst="rect">
            <a:avLst/>
          </a:prstGeom>
          <a:gradFill>
            <a:gsLst>
              <a:gs pos="0">
                <a:srgbClr val="0095C2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981869F-6511-4739-88D8-D8662B84DB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9667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>
                <a:gradFill>
                  <a:gsLst>
                    <a:gs pos="0">
                      <a:srgbClr val="00B050"/>
                    </a:gs>
                    <a:gs pos="100000">
                      <a:srgbClr val="00B0F0"/>
                    </a:gs>
                  </a:gsLst>
                  <a:lin ang="2400000"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0B7126F-BAA8-4566-96FC-A513C9D37B3C}"/>
              </a:ext>
            </a:extLst>
          </p:cNvPr>
          <p:cNvSpPr txBox="1"/>
          <p:nvPr userDrawn="1"/>
        </p:nvSpPr>
        <p:spPr>
          <a:xfrm>
            <a:off x="8735557" y="4910119"/>
            <a:ext cx="408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836A9B-952B-284B-9E1B-FDA4301F2B6A}" type="slidenum">
              <a:rPr kumimoji="1" lang="zh-TW" altLang="en-US" sz="8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ctr"/>
              <a:t>‹#›</a:t>
            </a:fld>
            <a:endParaRPr kumimoji="1" lang="zh-TW" altLang="en-US" sz="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63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/>
          <p:cNvSpPr>
            <a:spLocks noGrp="1"/>
          </p:cNvSpPr>
          <p:nvPr>
            <p:ph type="pic" idx="21"/>
          </p:nvPr>
        </p:nvSpPr>
        <p:spPr>
          <a:xfrm>
            <a:off x="-1" y="2"/>
            <a:ext cx="9143998" cy="274320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大標題文字"/>
          <p:cNvSpPr txBox="1">
            <a:spLocks noGrp="1"/>
          </p:cNvSpPr>
          <p:nvPr>
            <p:ph type="title"/>
          </p:nvPr>
        </p:nvSpPr>
        <p:spPr>
          <a:xfrm>
            <a:off x="1978268" y="2169622"/>
            <a:ext cx="5187464" cy="804257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462359" y="4629525"/>
            <a:ext cx="1476375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>
            <a:lvl1pPr>
              <a:defRPr sz="1800">
                <a:solidFill>
                  <a:srgbClr val="D9D9D9"/>
                </a:solidFill>
              </a:defRPr>
            </a:lvl1pPr>
          </a:lstStyle>
          <a:p>
            <a:r>
              <a:rPr sz="675"/>
              <a:t>© 2023 newretail All rights reserved.</a:t>
            </a:r>
          </a:p>
        </p:txBody>
      </p:sp>
      <p:pic>
        <p:nvPicPr>
          <p:cNvPr id="27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71463"/>
            <a:ext cx="1581150" cy="371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61261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sz="33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customXml" Target="../ink/ink9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NULL"/><Relationship Id="rId10" Type="http://schemas.microsoft.com/office/2007/relationships/diagramDrawing" Target="../diagrams/drawing1.xml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影像" descr="影像"/>
          <p:cNvPicPr>
            <a:picLocks noChangeAspect="1"/>
          </p:cNvPicPr>
          <p:nvPr/>
        </p:nvPicPr>
        <p:blipFill rotWithShape="1">
          <a:blip r:embed="rId2"/>
          <a:srcRect t="12578" r="24894" b="31856"/>
          <a:stretch/>
        </p:blipFill>
        <p:spPr>
          <a:xfrm>
            <a:off x="-17323" y="0"/>
            <a:ext cx="9171016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Freeform 10"/>
          <p:cNvSpPr/>
          <p:nvPr/>
        </p:nvSpPr>
        <p:spPr>
          <a:xfrm>
            <a:off x="3685055" y="2073502"/>
            <a:ext cx="22134" cy="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600" extrusionOk="0">
                <a:moveTo>
                  <a:pt x="21208" y="0"/>
                </a:moveTo>
                <a:lnTo>
                  <a:pt x="208" y="0"/>
                </a:lnTo>
                <a:cubicBezTo>
                  <a:pt x="-69" y="0"/>
                  <a:pt x="-69" y="21600"/>
                  <a:pt x="208" y="21600"/>
                </a:cubicBezTo>
                <a:lnTo>
                  <a:pt x="21208" y="21600"/>
                </a:lnTo>
                <a:cubicBezTo>
                  <a:pt x="21531" y="21600"/>
                  <a:pt x="21531" y="0"/>
                  <a:pt x="21208" y="0"/>
                </a:cubicBezTo>
                <a:close/>
              </a:path>
            </a:pathLst>
          </a:custGeom>
          <a:gradFill>
            <a:gsLst>
              <a:gs pos="0">
                <a:srgbClr val="A0AEEB"/>
              </a:gs>
              <a:gs pos="100000">
                <a:srgbClr val="142AB7"/>
              </a:gs>
            </a:gsLst>
            <a:lin ang="10800000"/>
          </a:gradFill>
          <a:ln w="12700">
            <a:miter lim="400000"/>
          </a:ln>
        </p:spPr>
        <p:txBody>
          <a:bodyPr tIns="34290" bIns="34290" anchor="ctr"/>
          <a:lstStyle/>
          <a:p>
            <a:endParaRPr sz="525"/>
          </a:p>
        </p:txBody>
      </p:sp>
      <p:pic>
        <p:nvPicPr>
          <p:cNvPr id="398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87" y="3569120"/>
            <a:ext cx="3733083" cy="8771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novation Business">
            <a:extLst>
              <a:ext uri="{FF2B5EF4-FFF2-40B4-BE49-F238E27FC236}">
                <a16:creationId xmlns:a16="http://schemas.microsoft.com/office/drawing/2014/main" id="{EA5FEC1D-B08B-B939-18E0-DAA6441E925B}"/>
              </a:ext>
            </a:extLst>
          </p:cNvPr>
          <p:cNvSpPr txBox="1"/>
          <p:nvPr/>
        </p:nvSpPr>
        <p:spPr>
          <a:xfrm>
            <a:off x="723814" y="555637"/>
            <a:ext cx="5158723" cy="8771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>
            <a:spAutoFit/>
          </a:bodyPr>
          <a:lstStyle/>
          <a:p>
            <a:pPr>
              <a:defRPr sz="17300">
                <a:solidFill>
                  <a:srgbClr val="1E87FA"/>
                </a:solidFill>
                <a:latin typeface="Free Serif"/>
                <a:ea typeface="Free Serif"/>
                <a:cs typeface="Free Serif"/>
                <a:sym typeface="Free Serif"/>
              </a:defRPr>
            </a:pPr>
            <a:r>
              <a:rPr lang="zh-TW" altLang="en-US" sz="5250" b="1" spc="-150" dirty="0">
                <a:solidFill>
                  <a:srgbClr val="1E87FA"/>
                </a:solidFill>
                <a:latin typeface="Noto Sans TC Medium" panose="020B0500000000000000" pitchFamily="34" charset="-128"/>
                <a:ea typeface="Noto Sans TC Medium" panose="020B0500000000000000" pitchFamily="34" charset="-128"/>
              </a:rPr>
              <a:t>法人說明會</a:t>
            </a:r>
            <a:endParaRPr sz="5250" b="1" spc="-150" dirty="0">
              <a:solidFill>
                <a:srgbClr val="1E87FA"/>
              </a:solidFill>
              <a:latin typeface="Noto Sans TC Medium" panose="020B0500000000000000" pitchFamily="34" charset="-128"/>
              <a:ea typeface="Noto Sans TC Medium" panose="020B0500000000000000" pitchFamily="34" charset="-128"/>
            </a:endParaRPr>
          </a:p>
        </p:txBody>
      </p:sp>
      <p:sp>
        <p:nvSpPr>
          <p:cNvPr id="4" name="Let your public welfare actions drive sustainable cycles">
            <a:extLst>
              <a:ext uri="{FF2B5EF4-FFF2-40B4-BE49-F238E27FC236}">
                <a16:creationId xmlns:a16="http://schemas.microsoft.com/office/drawing/2014/main" id="{7B2DAE45-7161-F69C-08A0-CCFD65B86A01}"/>
              </a:ext>
            </a:extLst>
          </p:cNvPr>
          <p:cNvSpPr txBox="1"/>
          <p:nvPr/>
        </p:nvSpPr>
        <p:spPr>
          <a:xfrm>
            <a:off x="747627" y="4007701"/>
            <a:ext cx="5158723" cy="438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>
            <a:spAutoFit/>
          </a:bodyPr>
          <a:lstStyle/>
          <a:p>
            <a:pPr>
              <a:defRPr sz="3800" spc="152">
                <a:solidFill>
                  <a:srgbClr val="1E87FA"/>
                </a:solidFill>
                <a:latin typeface="Free Serif"/>
                <a:ea typeface="Free Serif"/>
                <a:cs typeface="Free Serif"/>
                <a:sym typeface="Free Serif"/>
              </a:defRPr>
            </a:pPr>
            <a:r>
              <a:rPr sz="1200" spc="30" dirty="0">
                <a:solidFill>
                  <a:srgbClr val="1E87FA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rPr>
              <a:t>Let your public welfare actions</a:t>
            </a:r>
            <a:br>
              <a:rPr sz="1200" spc="30" dirty="0">
                <a:solidFill>
                  <a:srgbClr val="1E87FA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rPr>
            </a:br>
            <a:r>
              <a:rPr sz="1200" spc="30" dirty="0">
                <a:solidFill>
                  <a:srgbClr val="1E87FA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rPr>
              <a:t>drive sustainable cycles</a:t>
            </a:r>
          </a:p>
        </p:txBody>
      </p:sp>
    </p:spTree>
    <p:extLst>
      <p:ext uri="{BB962C8B-B14F-4D97-AF65-F5344CB8AC3E}">
        <p14:creationId xmlns:p14="http://schemas.microsoft.com/office/powerpoint/2010/main" val="733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DA1C-4A4B-558F-7488-91310EE9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D89C11CC-491B-E008-5286-3F3D4AB9374E}"/>
              </a:ext>
            </a:extLst>
          </p:cNvPr>
          <p:cNvSpPr/>
          <p:nvPr/>
        </p:nvSpPr>
        <p:spPr>
          <a:xfrm>
            <a:off x="0" y="0"/>
            <a:ext cx="9364436" cy="489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6E6E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23BB9310-5EC8-7250-E6ED-EC94C4D7B574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hape 129">
            <a:extLst>
              <a:ext uri="{FF2B5EF4-FFF2-40B4-BE49-F238E27FC236}">
                <a16:creationId xmlns:a16="http://schemas.microsoft.com/office/drawing/2014/main" id="{C8AA1327-D9BF-9482-0D24-3C1115B95274}"/>
              </a:ext>
            </a:extLst>
          </p:cNvPr>
          <p:cNvSpPr txBox="1"/>
          <p:nvPr/>
        </p:nvSpPr>
        <p:spPr>
          <a:xfrm>
            <a:off x="4770272" y="100089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公司概況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FC8E82AF-5EA3-7EBC-B0FC-0E7D4B2CBD30}"/>
              </a:ext>
            </a:extLst>
          </p:cNvPr>
          <p:cNvSpPr txBox="1"/>
          <p:nvPr/>
        </p:nvSpPr>
        <p:spPr>
          <a:xfrm>
            <a:off x="4756355" y="1863468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產業概況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950D7E09-DB7A-92BA-611A-3042B1D3BDC0}"/>
              </a:ext>
            </a:extLst>
          </p:cNvPr>
          <p:cNvSpPr txBox="1"/>
          <p:nvPr/>
        </p:nvSpPr>
        <p:spPr>
          <a:xfrm>
            <a:off x="4756355" y="2747884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商業模式與展望</a:t>
            </a:r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3D842163-1C2D-3E4A-2419-B9DDC3C9489C}"/>
              </a:ext>
            </a:extLst>
          </p:cNvPr>
          <p:cNvSpPr txBox="1"/>
          <p:nvPr/>
        </p:nvSpPr>
        <p:spPr>
          <a:xfrm>
            <a:off x="4756355" y="367205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財務概況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E61C0678-FDD2-6A42-4AB4-378869BC5390}"/>
              </a:ext>
            </a:extLst>
          </p:cNvPr>
          <p:cNvSpPr/>
          <p:nvPr/>
        </p:nvSpPr>
        <p:spPr>
          <a:xfrm>
            <a:off x="3827837" y="809115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68C62F84-4564-594D-6ADA-6764160AB337}"/>
              </a:ext>
            </a:extLst>
          </p:cNvPr>
          <p:cNvSpPr/>
          <p:nvPr/>
        </p:nvSpPr>
        <p:spPr>
          <a:xfrm>
            <a:off x="3827837" y="1726147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AB53AD-E835-F60E-130D-6DE388F890E6}"/>
              </a:ext>
            </a:extLst>
          </p:cNvPr>
          <p:cNvSpPr/>
          <p:nvPr/>
        </p:nvSpPr>
        <p:spPr>
          <a:xfrm>
            <a:off x="3827837" y="2607799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0560394B-8C31-A268-15E7-C8AF5D96B30B}"/>
              </a:ext>
            </a:extLst>
          </p:cNvPr>
          <p:cNvSpPr/>
          <p:nvPr/>
        </p:nvSpPr>
        <p:spPr>
          <a:xfrm>
            <a:off x="3827837" y="3489451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8031BE-DA0B-601E-54CD-1AD125BD774F}"/>
              </a:ext>
            </a:extLst>
          </p:cNvPr>
          <p:cNvSpPr/>
          <p:nvPr/>
        </p:nvSpPr>
        <p:spPr>
          <a:xfrm>
            <a:off x="1660542" y="2661898"/>
            <a:ext cx="201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&gt;&gt;&gt;&gt;&gt;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3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204A-41DB-13D1-184C-6F583A23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215A8C-76E0-E963-BC5A-984B8197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2025</a:t>
            </a:r>
            <a:r>
              <a:rPr lang="zh-TW" altLang="en-US" dirty="0"/>
              <a:t>年發展策略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918CFE46-19A8-1696-98F0-C7119D3C2ED3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183C32A4-FA60-C46D-9C80-2F24C17EA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08960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0BA1654E-9DE2-0559-B614-2A0AAFAEE065}"/>
              </a:ext>
            </a:extLst>
          </p:cNvPr>
          <p:cNvSpPr txBox="1"/>
          <p:nvPr/>
        </p:nvSpPr>
        <p:spPr>
          <a:xfrm>
            <a:off x="0" y="855897"/>
            <a:ext cx="239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品牌改造與定位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增加商品銷售品項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304BBAF-5FF1-1308-E49A-52D0D88EDFD5}"/>
              </a:ext>
            </a:extLst>
          </p:cNvPr>
          <p:cNvSpPr txBox="1"/>
          <p:nvPr/>
        </p:nvSpPr>
        <p:spPr>
          <a:xfrm>
            <a:off x="0" y="2952849"/>
            <a:ext cx="2398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電商營運平台優化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6B0AC0-2E82-B74A-4897-D94C2051DEF9}"/>
              </a:ext>
            </a:extLst>
          </p:cNvPr>
          <p:cNvSpPr txBox="1"/>
          <p:nvPr/>
        </p:nvSpPr>
        <p:spPr>
          <a:xfrm>
            <a:off x="6595672" y="855897"/>
            <a:ext cx="239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開發優質供應商，強化供應鏈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9E9B87-B6F8-BB65-F91F-17EA6B076627}"/>
              </a:ext>
            </a:extLst>
          </p:cNvPr>
          <p:cNvSpPr txBox="1"/>
          <p:nvPr/>
        </p:nvSpPr>
        <p:spPr>
          <a:xfrm>
            <a:off x="6595672" y="2814349"/>
            <a:ext cx="2398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物流系統升級，提升節能、資訊即時性與透明性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提升客戶滿意度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5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A3DE-5A32-E6B0-F68B-29CE4A15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18DA591-B6FE-561F-4DDC-5012F2EAF0E5}"/>
              </a:ext>
            </a:extLst>
          </p:cNvPr>
          <p:cNvSpPr/>
          <p:nvPr/>
        </p:nvSpPr>
        <p:spPr>
          <a:xfrm>
            <a:off x="0" y="0"/>
            <a:ext cx="9364436" cy="489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6E6E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BC4604F5-B832-1319-E600-DD6DD5816BF8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hape 129">
            <a:extLst>
              <a:ext uri="{FF2B5EF4-FFF2-40B4-BE49-F238E27FC236}">
                <a16:creationId xmlns:a16="http://schemas.microsoft.com/office/drawing/2014/main" id="{12031D35-BE36-D523-B2E3-CEF020304168}"/>
              </a:ext>
            </a:extLst>
          </p:cNvPr>
          <p:cNvSpPr txBox="1"/>
          <p:nvPr/>
        </p:nvSpPr>
        <p:spPr>
          <a:xfrm>
            <a:off x="4770272" y="100089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公司概況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1210F2A1-F8F5-3402-9D1D-6097B574F4D6}"/>
              </a:ext>
            </a:extLst>
          </p:cNvPr>
          <p:cNvSpPr txBox="1"/>
          <p:nvPr/>
        </p:nvSpPr>
        <p:spPr>
          <a:xfrm>
            <a:off x="4756355" y="1863468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產業概況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FBE79BA1-F7C0-76F6-6AD0-7495DDBFDA31}"/>
              </a:ext>
            </a:extLst>
          </p:cNvPr>
          <p:cNvSpPr txBox="1"/>
          <p:nvPr/>
        </p:nvSpPr>
        <p:spPr>
          <a:xfrm>
            <a:off x="4756355" y="2747884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商業模式與展望</a:t>
            </a:r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B38DD571-6669-E1F9-7A12-86FE89D70392}"/>
              </a:ext>
            </a:extLst>
          </p:cNvPr>
          <p:cNvSpPr txBox="1"/>
          <p:nvPr/>
        </p:nvSpPr>
        <p:spPr>
          <a:xfrm>
            <a:off x="4756355" y="367205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財務概況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8E8C9DF6-5EDE-F1CE-11D4-5D110C2164E2}"/>
              </a:ext>
            </a:extLst>
          </p:cNvPr>
          <p:cNvSpPr/>
          <p:nvPr/>
        </p:nvSpPr>
        <p:spPr>
          <a:xfrm>
            <a:off x="3827837" y="809115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D9C42D4-1028-6772-8EC7-89915CD85BCE}"/>
              </a:ext>
            </a:extLst>
          </p:cNvPr>
          <p:cNvSpPr/>
          <p:nvPr/>
        </p:nvSpPr>
        <p:spPr>
          <a:xfrm>
            <a:off x="3827837" y="1726147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1F980C-83C1-B324-99A7-3D24C726C816}"/>
              </a:ext>
            </a:extLst>
          </p:cNvPr>
          <p:cNvSpPr/>
          <p:nvPr/>
        </p:nvSpPr>
        <p:spPr>
          <a:xfrm>
            <a:off x="3827837" y="2607799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B2CFCC6-DC15-868E-52BF-820B81685D42}"/>
              </a:ext>
            </a:extLst>
          </p:cNvPr>
          <p:cNvSpPr/>
          <p:nvPr/>
        </p:nvSpPr>
        <p:spPr>
          <a:xfrm>
            <a:off x="3827837" y="3489451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5EF803-0A38-A6F4-8FC6-5BFBC7ADD1ED}"/>
              </a:ext>
            </a:extLst>
          </p:cNvPr>
          <p:cNvSpPr/>
          <p:nvPr/>
        </p:nvSpPr>
        <p:spPr>
          <a:xfrm>
            <a:off x="1660542" y="3532291"/>
            <a:ext cx="201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&gt;&gt;&gt;&gt;&gt;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9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12BBD-0DA5-A8C5-57CB-22E2B077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D0EA1-405F-38CB-9DAA-A4B13933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財務資訊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FCEAEE16-69A0-19F2-813D-679D868550D4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158FA539-C3E1-52E1-6FD7-9A001DE88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96638"/>
              </p:ext>
            </p:extLst>
          </p:nvPr>
        </p:nvGraphicFramePr>
        <p:xfrm>
          <a:off x="1362765" y="880382"/>
          <a:ext cx="6418470" cy="374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EF3D094C-0274-3DC8-3219-12A6397F1A06}"/>
              </a:ext>
            </a:extLst>
          </p:cNvPr>
          <p:cNvSpPr txBox="1"/>
          <p:nvPr/>
        </p:nvSpPr>
        <p:spPr>
          <a:xfrm>
            <a:off x="6468055" y="1096989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單位：新台幣千元</a:t>
            </a:r>
          </a:p>
        </p:txBody>
      </p:sp>
    </p:spTree>
    <p:extLst>
      <p:ext uri="{BB962C8B-B14F-4D97-AF65-F5344CB8AC3E}">
        <p14:creationId xmlns:p14="http://schemas.microsoft.com/office/powerpoint/2010/main" val="12913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" name="Rectangle 9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Google Shape;917;p34"/>
          <p:cNvSpPr txBox="1"/>
          <p:nvPr/>
        </p:nvSpPr>
        <p:spPr>
          <a:xfrm>
            <a:off x="667753" y="480060"/>
            <a:ext cx="2800511" cy="26746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1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 Black"/>
              </a:rPr>
              <a:t>THANK YOU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  <a:sym typeface="Arial Black"/>
            </a:endParaRPr>
          </a:p>
        </p:txBody>
      </p:sp>
      <p:sp>
        <p:nvSpPr>
          <p:cNvPr id="918" name="Google Shape;918;p34"/>
          <p:cNvSpPr txBox="1"/>
          <p:nvPr/>
        </p:nvSpPr>
        <p:spPr>
          <a:xfrm>
            <a:off x="667754" y="3477006"/>
            <a:ext cx="2800510" cy="117957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 Black"/>
              </a:rPr>
              <a:t>For listening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  <a:sym typeface="Arial Black"/>
            </a:endParaRPr>
          </a:p>
        </p:txBody>
      </p:sp>
      <p:sp>
        <p:nvSpPr>
          <p:cNvPr id="9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 descr="購物車的購物袋懸吊在空中">
            <a:extLst>
              <a:ext uri="{FF2B5EF4-FFF2-40B4-BE49-F238E27FC236}">
                <a16:creationId xmlns:a16="http://schemas.microsoft.com/office/drawing/2014/main" id="{8F927BFF-D8DE-0C73-DD1B-5B5F28E1B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r="20653" b="1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影像" descr="影像">
            <a:extLst>
              <a:ext uri="{FF2B5EF4-FFF2-40B4-BE49-F238E27FC236}">
                <a16:creationId xmlns:a16="http://schemas.microsoft.com/office/drawing/2014/main" id="{D54683F6-E4D8-B1B2-BAE2-2DF03BBD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" y="157734"/>
            <a:ext cx="2245789" cy="527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4A12E-101A-CF18-C28D-370A973F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0C0D7-0C02-BDC8-A030-072F6EA8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免責聲明</a:t>
            </a:r>
          </a:p>
        </p:txBody>
      </p:sp>
      <p:sp>
        <p:nvSpPr>
          <p:cNvPr id="8" name="文字版面配置區 1">
            <a:extLst>
              <a:ext uri="{FF2B5EF4-FFF2-40B4-BE49-F238E27FC236}">
                <a16:creationId xmlns:a16="http://schemas.microsoft.com/office/drawing/2014/main" id="{B5A2D117-629E-AB64-EE7E-F02FF169EC78}"/>
              </a:ext>
            </a:extLst>
          </p:cNvPr>
          <p:cNvSpPr txBox="1">
            <a:spLocks/>
          </p:cNvSpPr>
          <p:nvPr/>
        </p:nvSpPr>
        <p:spPr>
          <a:xfrm>
            <a:off x="741680" y="1903413"/>
            <a:ext cx="7782560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請注意：本簡報包括前瞻性陳述。這些陳述乃基於我們的當前預期。實際結果可能與我們的預期出現重大差異，而本公司並無義務在未來更新這些前瞻性陳述。</a:t>
            </a:r>
          </a:p>
        </p:txBody>
      </p:sp>
    </p:spTree>
    <p:extLst>
      <p:ext uri="{BB962C8B-B14F-4D97-AF65-F5344CB8AC3E}">
        <p14:creationId xmlns:p14="http://schemas.microsoft.com/office/powerpoint/2010/main" val="388377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92AD-6FD8-D6A6-45E0-4A3852D12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315040B2-0C76-4A24-B6DD-C1C9CBCBB2C8}"/>
              </a:ext>
            </a:extLst>
          </p:cNvPr>
          <p:cNvSpPr/>
          <p:nvPr/>
        </p:nvSpPr>
        <p:spPr>
          <a:xfrm>
            <a:off x="0" y="0"/>
            <a:ext cx="9364436" cy="489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6E6E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1008CD6-6921-157B-0663-4162E9A6A36E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圖片 6" descr="衣架上色彩鮮豔的襯衫">
            <a:extLst>
              <a:ext uri="{FF2B5EF4-FFF2-40B4-BE49-F238E27FC236}">
                <a16:creationId xmlns:a16="http://schemas.microsoft.com/office/drawing/2014/main" id="{D0CE1E51-382E-D5B8-E949-A8464C88558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29000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D66EF5C-640A-018A-CB82-962C85AAB0CA}"/>
              </a:ext>
            </a:extLst>
          </p:cNvPr>
          <p:cNvSpPr/>
          <p:nvPr/>
        </p:nvSpPr>
        <p:spPr>
          <a:xfrm>
            <a:off x="616585" y="325900"/>
            <a:ext cx="2513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簡報大綱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7D5F1EEA-F4C3-171D-F0A8-2DBF753EC8B3}"/>
              </a:ext>
            </a:extLst>
          </p:cNvPr>
          <p:cNvSpPr txBox="1"/>
          <p:nvPr/>
        </p:nvSpPr>
        <p:spPr>
          <a:xfrm>
            <a:off x="4770272" y="100089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公司概況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A41C3928-2D45-F4F4-CB0C-63AB191F9282}"/>
              </a:ext>
            </a:extLst>
          </p:cNvPr>
          <p:cNvSpPr txBox="1"/>
          <p:nvPr/>
        </p:nvSpPr>
        <p:spPr>
          <a:xfrm>
            <a:off x="4756355" y="1863468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產業概況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0EB1BA9B-E3EA-8CA8-710D-B29DCDD169DE}"/>
              </a:ext>
            </a:extLst>
          </p:cNvPr>
          <p:cNvSpPr txBox="1"/>
          <p:nvPr/>
        </p:nvSpPr>
        <p:spPr>
          <a:xfrm>
            <a:off x="4756355" y="2747884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商業模式與展望</a:t>
            </a:r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D5491723-E635-C322-9E8F-97AA7C7AEB78}"/>
              </a:ext>
            </a:extLst>
          </p:cNvPr>
          <p:cNvSpPr txBox="1"/>
          <p:nvPr/>
        </p:nvSpPr>
        <p:spPr>
          <a:xfrm>
            <a:off x="4756355" y="367205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財務概況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086CCAB6-56A2-9916-97E0-C72DB1105682}"/>
              </a:ext>
            </a:extLst>
          </p:cNvPr>
          <p:cNvSpPr/>
          <p:nvPr/>
        </p:nvSpPr>
        <p:spPr>
          <a:xfrm>
            <a:off x="3827837" y="809115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0111C8D0-7AB2-4680-F431-A3AC39344E5F}"/>
              </a:ext>
            </a:extLst>
          </p:cNvPr>
          <p:cNvSpPr/>
          <p:nvPr/>
        </p:nvSpPr>
        <p:spPr>
          <a:xfrm>
            <a:off x="3827837" y="1726147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5F9674-1F12-D676-AB02-95AB1654798D}"/>
              </a:ext>
            </a:extLst>
          </p:cNvPr>
          <p:cNvSpPr/>
          <p:nvPr/>
        </p:nvSpPr>
        <p:spPr>
          <a:xfrm>
            <a:off x="3827837" y="2607799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1AE5D479-EE5B-A43A-7633-A7F52EC28778}"/>
              </a:ext>
            </a:extLst>
          </p:cNvPr>
          <p:cNvSpPr/>
          <p:nvPr/>
        </p:nvSpPr>
        <p:spPr>
          <a:xfrm>
            <a:off x="3827837" y="3489451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99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CCF48-34F9-7E6D-C806-A1E62BD4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9E57A5F-20A0-EFAF-5949-67F3DD77B9D3}"/>
              </a:ext>
            </a:extLst>
          </p:cNvPr>
          <p:cNvSpPr/>
          <p:nvPr/>
        </p:nvSpPr>
        <p:spPr>
          <a:xfrm>
            <a:off x="0" y="0"/>
            <a:ext cx="9364436" cy="489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6E6E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8EACCD32-0B5D-95EE-BD43-C148D51395BA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hape 129">
            <a:extLst>
              <a:ext uri="{FF2B5EF4-FFF2-40B4-BE49-F238E27FC236}">
                <a16:creationId xmlns:a16="http://schemas.microsoft.com/office/drawing/2014/main" id="{C675778B-18D8-DAE6-6DF2-399C6F0D4759}"/>
              </a:ext>
            </a:extLst>
          </p:cNvPr>
          <p:cNvSpPr txBox="1"/>
          <p:nvPr/>
        </p:nvSpPr>
        <p:spPr>
          <a:xfrm>
            <a:off x="4770272" y="100089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公司概況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78D685AB-2D96-53A4-188D-7B168C94BE6F}"/>
              </a:ext>
            </a:extLst>
          </p:cNvPr>
          <p:cNvSpPr txBox="1"/>
          <p:nvPr/>
        </p:nvSpPr>
        <p:spPr>
          <a:xfrm>
            <a:off x="4756355" y="1863468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產業概況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2003551A-4682-7DCD-899C-D9CA55DCAB25}"/>
              </a:ext>
            </a:extLst>
          </p:cNvPr>
          <p:cNvSpPr txBox="1"/>
          <p:nvPr/>
        </p:nvSpPr>
        <p:spPr>
          <a:xfrm>
            <a:off x="4756355" y="2747884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商業模式與展望</a:t>
            </a:r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C022557D-081F-13CD-F006-D4DE342FCC94}"/>
              </a:ext>
            </a:extLst>
          </p:cNvPr>
          <p:cNvSpPr txBox="1"/>
          <p:nvPr/>
        </p:nvSpPr>
        <p:spPr>
          <a:xfrm>
            <a:off x="4756355" y="367205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財務概況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BB8BE384-DDD9-6AA2-4F7E-F965C6E183C9}"/>
              </a:ext>
            </a:extLst>
          </p:cNvPr>
          <p:cNvSpPr/>
          <p:nvPr/>
        </p:nvSpPr>
        <p:spPr>
          <a:xfrm>
            <a:off x="3827837" y="809115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33B04AB5-57A1-D55F-6026-8760BB5FC70C}"/>
              </a:ext>
            </a:extLst>
          </p:cNvPr>
          <p:cNvSpPr/>
          <p:nvPr/>
        </p:nvSpPr>
        <p:spPr>
          <a:xfrm>
            <a:off x="3827837" y="1726147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E12FD8-5E11-3C91-5EAF-6FB382814970}"/>
              </a:ext>
            </a:extLst>
          </p:cNvPr>
          <p:cNvSpPr/>
          <p:nvPr/>
        </p:nvSpPr>
        <p:spPr>
          <a:xfrm>
            <a:off x="3827837" y="2607799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D661F4E-831D-74D2-4808-324A799C979A}"/>
              </a:ext>
            </a:extLst>
          </p:cNvPr>
          <p:cNvSpPr/>
          <p:nvPr/>
        </p:nvSpPr>
        <p:spPr>
          <a:xfrm>
            <a:off x="3827837" y="3489451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7923738-1324-EE2A-086D-487C9BA8AAC4}"/>
              </a:ext>
            </a:extLst>
          </p:cNvPr>
          <p:cNvSpPr/>
          <p:nvPr/>
        </p:nvSpPr>
        <p:spPr>
          <a:xfrm>
            <a:off x="1649186" y="882227"/>
            <a:ext cx="201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&gt;&gt;&gt;&gt;&gt;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8EFC-FB4A-9CA7-A27A-53444D4A8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8842DD-1931-5B13-A7CA-A926AE91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公司介紹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7BFFDC2-ED06-35A5-AAD7-C0D756701907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hape 398">
            <a:extLst>
              <a:ext uri="{FF2B5EF4-FFF2-40B4-BE49-F238E27FC236}">
                <a16:creationId xmlns:a16="http://schemas.microsoft.com/office/drawing/2014/main" id="{69653628-AB79-DF63-F33C-8DCF95D47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06" y="948689"/>
            <a:ext cx="7365094" cy="35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27000" indent="-1270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公司名稱：創新新零售股份有限公司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</a:pP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(</a:t>
            </a: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股票代號</a:t>
            </a: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3085)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創立年分：</a:t>
            </a: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1995</a:t>
            </a: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董事長：李雲琴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員工人數：</a:t>
            </a: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主要營業項目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15950" lvl="1" indent="0">
              <a:lnSpc>
                <a:spcPct val="150000"/>
              </a:lnSpc>
            </a:pP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網路電商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15950" lvl="1" indent="0">
              <a:lnSpc>
                <a:spcPct val="150000"/>
              </a:lnSpc>
            </a:pPr>
            <a:r>
              <a:rPr kumimoji="0" lang="en-US" altLang="zh-TW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kumimoji="0" lang="zh-TW" altLang="en-US" sz="20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倉儲物流</a:t>
            </a:r>
            <a:endParaRPr kumimoji="0" lang="en-US" altLang="zh-TW" sz="20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42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94643-2DEE-D9EC-1FB4-4E6552A94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569EE5A-C70D-D034-6605-CF4735901E0D}"/>
              </a:ext>
            </a:extLst>
          </p:cNvPr>
          <p:cNvSpPr/>
          <p:nvPr/>
        </p:nvSpPr>
        <p:spPr>
          <a:xfrm>
            <a:off x="0" y="0"/>
            <a:ext cx="9364436" cy="4898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6E6E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CD69DF5A-6FE5-798E-EFE6-098F7C2006C0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hape 129">
            <a:extLst>
              <a:ext uri="{FF2B5EF4-FFF2-40B4-BE49-F238E27FC236}">
                <a16:creationId xmlns:a16="http://schemas.microsoft.com/office/drawing/2014/main" id="{8287EA05-847E-91DB-2C57-B8BAE531161A}"/>
              </a:ext>
            </a:extLst>
          </p:cNvPr>
          <p:cNvSpPr txBox="1"/>
          <p:nvPr/>
        </p:nvSpPr>
        <p:spPr>
          <a:xfrm>
            <a:off x="4770272" y="100089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公司概況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A2876DFC-3CDC-6161-CD6C-CC605D05B2D7}"/>
              </a:ext>
            </a:extLst>
          </p:cNvPr>
          <p:cNvSpPr txBox="1"/>
          <p:nvPr/>
        </p:nvSpPr>
        <p:spPr>
          <a:xfrm>
            <a:off x="4756355" y="1863468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產業概況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BE5C82C0-E85F-EBC3-4D7B-E62B62806287}"/>
              </a:ext>
            </a:extLst>
          </p:cNvPr>
          <p:cNvSpPr txBox="1"/>
          <p:nvPr/>
        </p:nvSpPr>
        <p:spPr>
          <a:xfrm>
            <a:off x="4756355" y="2747884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商業模式與展望</a:t>
            </a:r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FDFDCEA3-7572-CE7B-CCDE-80E6AC2FD8C5}"/>
              </a:ext>
            </a:extLst>
          </p:cNvPr>
          <p:cNvSpPr txBox="1"/>
          <p:nvPr/>
        </p:nvSpPr>
        <p:spPr>
          <a:xfrm>
            <a:off x="4756355" y="3672052"/>
            <a:ext cx="4320479" cy="47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2868" indent="-142868">
              <a:lnSpc>
                <a:spcPct val="95000"/>
              </a:lnSpc>
              <a:spcAft>
                <a:spcPts val="600"/>
              </a:spcAft>
              <a:buClr>
                <a:srgbClr val="808080"/>
              </a:buClr>
            </a:pPr>
            <a:r>
              <a:rPr lang="zh-TW" altLang="en-US" sz="2600" b="1" dirty="0">
                <a:solidFill>
                  <a:srgbClr val="497F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財務概況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6617015-3519-66E3-39CE-A3A49B6564BB}"/>
              </a:ext>
            </a:extLst>
          </p:cNvPr>
          <p:cNvSpPr/>
          <p:nvPr/>
        </p:nvSpPr>
        <p:spPr>
          <a:xfrm>
            <a:off x="3827837" y="809115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E5ADFF35-8E22-CAF1-67D6-9B8DDA5A4053}"/>
              </a:ext>
            </a:extLst>
          </p:cNvPr>
          <p:cNvSpPr/>
          <p:nvPr/>
        </p:nvSpPr>
        <p:spPr>
          <a:xfrm>
            <a:off x="3827837" y="1726147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02F12-769D-D650-876B-1B6D6D2EF300}"/>
              </a:ext>
            </a:extLst>
          </p:cNvPr>
          <p:cNvSpPr/>
          <p:nvPr/>
        </p:nvSpPr>
        <p:spPr>
          <a:xfrm>
            <a:off x="3827837" y="2607799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4BB9D150-0C40-C266-9B59-6A4CBB2D1A63}"/>
              </a:ext>
            </a:extLst>
          </p:cNvPr>
          <p:cNvSpPr/>
          <p:nvPr/>
        </p:nvSpPr>
        <p:spPr>
          <a:xfrm>
            <a:off x="3827837" y="3489451"/>
            <a:ext cx="777230" cy="7507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A9F3962-0647-B7CA-CB23-52AB0FCCCC07}"/>
              </a:ext>
            </a:extLst>
          </p:cNvPr>
          <p:cNvSpPr/>
          <p:nvPr/>
        </p:nvSpPr>
        <p:spPr>
          <a:xfrm>
            <a:off x="1660542" y="1768987"/>
            <a:ext cx="201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&gt;&gt;&gt;&gt;&gt;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36726-1D4D-2791-B56C-5C7E6057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6CF4F-B447-A4EF-6EC5-B04B619D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2025</a:t>
            </a:r>
            <a:r>
              <a:rPr lang="zh-TW" altLang="en-US" dirty="0"/>
              <a:t>年電商市場趨勢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823F979C-3E4F-5500-26B9-F32B54FEEF21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CB7E396C-5A19-5954-FF78-49A80B05EC8A}"/>
              </a:ext>
            </a:extLst>
          </p:cNvPr>
          <p:cNvSpPr txBox="1"/>
          <p:nvPr/>
        </p:nvSpPr>
        <p:spPr>
          <a:xfrm>
            <a:off x="813970" y="1063645"/>
            <a:ext cx="7516059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一、疫情後消費⼒回歸實體，零售業網路銷售額成長趨緩。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900"/>
              </a:spcAft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根據經濟部統計處的資料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下圖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，臺灣的電⼦商務在疫情爆發期間⾼速成⻑，但隨著疫情趨緩，電子商務的成長紅利在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年⽌步，部分消費⼒回歸實體店，使得電子商務銷售額成長速度趨緩，因此，該如何串連線上與線下，打造無縫的購物體驗，成為品牌主疫情後的新考驗。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7A1EEA55-5A81-0C8F-42EB-9B1CE3713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797356"/>
              </p:ext>
            </p:extLst>
          </p:nvPr>
        </p:nvGraphicFramePr>
        <p:xfrm>
          <a:off x="2147340" y="2586357"/>
          <a:ext cx="4849318" cy="23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D90E3EF4-AB1D-6A90-5885-B96200942400}"/>
              </a:ext>
            </a:extLst>
          </p:cNvPr>
          <p:cNvSpPr txBox="1"/>
          <p:nvPr/>
        </p:nvSpPr>
        <p:spPr>
          <a:xfrm>
            <a:off x="0" y="4912668"/>
            <a:ext cx="52936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iKala:2024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電商產業報告書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經濟部統計處</a:t>
            </a:r>
          </a:p>
        </p:txBody>
      </p:sp>
    </p:spTree>
    <p:extLst>
      <p:ext uri="{BB962C8B-B14F-4D97-AF65-F5344CB8AC3E}">
        <p14:creationId xmlns:p14="http://schemas.microsoft.com/office/powerpoint/2010/main" val="244062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DE5B-55E7-D7B2-32F3-62309964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271E4-2EC3-591E-9291-5CB8A339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2025</a:t>
            </a:r>
            <a:r>
              <a:rPr lang="zh-TW" altLang="en-US" dirty="0"/>
              <a:t>年電商市場趨勢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649D6AF7-8CD1-88F5-F0A3-9E4342504383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6402C68F-A600-E9CE-0898-F794FB4918FD}"/>
              </a:ext>
            </a:extLst>
          </p:cNvPr>
          <p:cNvSpPr txBox="1"/>
          <p:nvPr/>
        </p:nvSpPr>
        <p:spPr>
          <a:xfrm>
            <a:off x="813970" y="966749"/>
            <a:ext cx="7516059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二、新零售模式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OMO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興起，線上到線下購物體驗更顯重要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900"/>
              </a:spcAft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疫情之後，品牌主多轉向虛實融合（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Offline-Merge-Online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OMO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）的經營⽅式，根據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2022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台灣智慧消費關鍵報告。消費者在下單前平均會使⽤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7-12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個資訊管道，且與過去相⽐，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77%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的消費者會參考更多資訊來源才做決定，顯⽰消費者的購物習慣正在改變，⼈們傾向透過更多元的渠道與品牌接觸，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OMO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應運⽽⽣。消費者不需要再擇⼀通路購物，⽽是享受線上線下無縫的購物體驗。消費者可以在線上瀏覽商品、到線下實體店體驗並結帳，再透過線下取得的優惠券於線上回購。對品牌來說，這些線上到線下的⾏為都能來打造更好、更個性化的消費體驗。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2A32416-71AD-78AE-29BA-F3623402B092}"/>
              </a:ext>
            </a:extLst>
          </p:cNvPr>
          <p:cNvSpPr txBox="1"/>
          <p:nvPr/>
        </p:nvSpPr>
        <p:spPr>
          <a:xfrm>
            <a:off x="0" y="4912668"/>
            <a:ext cx="52936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iKala:2024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電商產業報告書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95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843A-68D8-AEF6-4D4A-DE318A9AD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4246E-D0EB-C653-3317-CECA6D26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2025</a:t>
            </a:r>
            <a:r>
              <a:rPr lang="zh-TW" altLang="en-US" dirty="0"/>
              <a:t>年電商市場趨勢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5B379205-90EC-68B7-7985-800581D04111}"/>
                  </a:ext>
                </a:extLst>
              </p14:cNvPr>
              <p14:cNvContentPartPr/>
              <p14:nvPr/>
            </p14:nvContentPartPr>
            <p14:xfrm>
              <a:off x="565749" y="148884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C9F87A1-198E-E807-A109-605F0476D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109" y="14802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E2E949B3-C71C-0EBE-C5CB-6E62089C9288}"/>
              </a:ext>
            </a:extLst>
          </p:cNvPr>
          <p:cNvSpPr txBox="1"/>
          <p:nvPr/>
        </p:nvSpPr>
        <p:spPr>
          <a:xfrm>
            <a:off x="813970" y="1063645"/>
            <a:ext cx="75160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三、社群商務引領消費新趨勢，精準⾏銷成為買單關鍵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900"/>
              </a:spcAft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隨著⼈們在社群媒體上花費的時間⼤幅增加，「社群電商」已逐漸成為國內外的消費新趨勢。消費者在看到廣告後能夠直接在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Instagram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等社群平台下單，形成「⼀站式」的購物流程，不僅降低消費者在跳轉網⾴時流失的機率，還節省店家建設購物網站的成本。 根據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eMarkerter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 ⽉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的預測，美國零售社群商務銷售額在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年即突破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億美元的⾥程碑，較上年增⻑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22.4%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，同時 驅動品牌電商成效：個⼈化⾏銷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Statista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也預估全球社群商務銷售額成⻑動能強勁，到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年的年複合成⻑率甚⾄來到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30.8%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，未來將有無限商機，這波社群電商商機背後代表的正是個⼈化的⾏銷趨勢。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900"/>
              </a:spcAft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INSIDE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的報告中顯⽰，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49%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的消費者表⽰他們在社群平台購買產品時是因為看到「定向廣告」才買單，換句話說，藉由深⼊了解消費者的需求和喜好，傳遞與⾃⾝⾼度相關的個⼈化推薦內容，進⽽產⽣購買意願，就是品牌營收成⻑的關鍵。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79DD82-D980-23CB-D94C-CF13CD6151F4}"/>
              </a:ext>
            </a:extLst>
          </p:cNvPr>
          <p:cNvSpPr txBox="1"/>
          <p:nvPr/>
        </p:nvSpPr>
        <p:spPr>
          <a:xfrm>
            <a:off x="98862" y="4919608"/>
            <a:ext cx="52936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iKala:2024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電商產業報告書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70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5-红蓝绿-旁门左道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99E5"/>
      </a:accent1>
      <a:accent2>
        <a:srgbClr val="34BF49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20886</TotalTime>
  <Words>889</Words>
  <Application>Microsoft Office PowerPoint</Application>
  <PresentationFormat>如螢幕大小 (16:9)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Noto Sans TC Medium</vt:lpstr>
      <vt:lpstr>Wingdings</vt:lpstr>
      <vt:lpstr>Noto Sans TC Light</vt:lpstr>
      <vt:lpstr>Arial Black</vt:lpstr>
      <vt:lpstr>Roboto Black</vt:lpstr>
      <vt:lpstr>微軟正黑體</vt:lpstr>
      <vt:lpstr>微軟正黑體</vt:lpstr>
      <vt:lpstr>Arial</vt:lpstr>
      <vt:lpstr>Office Theme</vt:lpstr>
      <vt:lpstr>PowerPoint 簡報</vt:lpstr>
      <vt:lpstr>免責聲明</vt:lpstr>
      <vt:lpstr>PowerPoint 簡報</vt:lpstr>
      <vt:lpstr>PowerPoint 簡報</vt:lpstr>
      <vt:lpstr>公司介紹</vt:lpstr>
      <vt:lpstr>PowerPoint 簡報</vt:lpstr>
      <vt:lpstr>2025年電商市場趨勢</vt:lpstr>
      <vt:lpstr>2025年電商市場趨勢</vt:lpstr>
      <vt:lpstr>2025年電商市場趨勢</vt:lpstr>
      <vt:lpstr>PowerPoint 簡報</vt:lpstr>
      <vt:lpstr>2025年發展策略</vt:lpstr>
      <vt:lpstr>PowerPoint 簡報</vt:lpstr>
      <vt:lpstr>財務資訊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angela_chen@newsoft.com.cn (陳鴻)</dc:creator>
  <cp:lastModifiedBy>家豪 許</cp:lastModifiedBy>
  <cp:revision>350</cp:revision>
  <cp:lastPrinted>2024-12-26T05:40:34Z</cp:lastPrinted>
  <dcterms:created xsi:type="dcterms:W3CDTF">2022-08-05T01:33:00Z</dcterms:created>
  <dcterms:modified xsi:type="dcterms:W3CDTF">2024-12-26T09:47:27Z</dcterms:modified>
</cp:coreProperties>
</file>